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5" r:id="rId3"/>
    <p:sldId id="266" r:id="rId4"/>
    <p:sldId id="267" r:id="rId5"/>
    <p:sldId id="269" r:id="rId6"/>
    <p:sldId id="257" r:id="rId7"/>
    <p:sldId id="298" r:id="rId8"/>
    <p:sldId id="260" r:id="rId9"/>
    <p:sldId id="261" r:id="rId10"/>
    <p:sldId id="262" r:id="rId11"/>
    <p:sldId id="270" r:id="rId12"/>
    <p:sldId id="272" r:id="rId13"/>
    <p:sldId id="273" r:id="rId14"/>
    <p:sldId id="328" r:id="rId15"/>
    <p:sldId id="330" r:id="rId16"/>
    <p:sldId id="329" r:id="rId17"/>
    <p:sldId id="278" r:id="rId18"/>
    <p:sldId id="304" r:id="rId19"/>
    <p:sldId id="333" r:id="rId20"/>
    <p:sldId id="334" r:id="rId21"/>
    <p:sldId id="306" r:id="rId22"/>
    <p:sldId id="276" r:id="rId23"/>
    <p:sldId id="332" r:id="rId24"/>
    <p:sldId id="331" r:id="rId25"/>
    <p:sldId id="308" r:id="rId26"/>
    <p:sldId id="309" r:id="rId27"/>
    <p:sldId id="336" r:id="rId28"/>
    <p:sldId id="337" r:id="rId29"/>
    <p:sldId id="314" r:id="rId30"/>
    <p:sldId id="338" r:id="rId31"/>
    <p:sldId id="320" r:id="rId32"/>
    <p:sldId id="322" r:id="rId33"/>
    <p:sldId id="324" r:id="rId34"/>
    <p:sldId id="325" r:id="rId35"/>
    <p:sldId id="323" r:id="rId36"/>
    <p:sldId id="327" r:id="rId37"/>
    <p:sldId id="285" r:id="rId38"/>
    <p:sldId id="326" r:id="rId39"/>
    <p:sldId id="286" r:id="rId40"/>
    <p:sldId id="291" r:id="rId41"/>
    <p:sldId id="321" r:id="rId42"/>
    <p:sldId id="339" r:id="rId43"/>
  </p:sldIdLst>
  <p:sldSz cx="9144000" cy="6858000" type="screen4x3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C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8249" autoAdjust="0"/>
  </p:normalViewPr>
  <p:slideViewPr>
    <p:cSldViewPr>
      <p:cViewPr varScale="1">
        <p:scale>
          <a:sx n="97" d="100"/>
          <a:sy n="97" d="100"/>
        </p:scale>
        <p:origin x="19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54"/>
    </p:cViewPr>
  </p:sorterViewPr>
  <p:notesViewPr>
    <p:cSldViewPr>
      <p:cViewPr varScale="1">
        <p:scale>
          <a:sx n="88" d="100"/>
          <a:sy n="88" d="100"/>
        </p:scale>
        <p:origin x="-2208" y="-108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C6264-6152-4BD6-BD90-030A2BF313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41" y="0"/>
            <a:ext cx="4002299" cy="35173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6D49F0-5891-4E00-B861-3C1D471E7827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1CDAB-9B46-48DF-916C-707F2CA8A6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41" y="6658664"/>
            <a:ext cx="4002299" cy="3517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026F7C-3017-4191-9570-E53A2115E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299" cy="35173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0"/>
            <a:ext cx="4002299" cy="35173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2EF9666-606F-4CE9-A8C3-91C57138F1D5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0063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4"/>
            <a:ext cx="4002299" cy="3517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658664"/>
            <a:ext cx="4002299" cy="3517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9297393-8AE3-4170-9A36-459DD4A78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6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7393-8AE3-4170-9A36-459DD4A78F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97393-8AE3-4170-9A36-459DD4A78F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97393-8AE3-4170-9A36-459DD4A78F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1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3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8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0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8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2E7F0A8-E344-450B-AEBA-EE13A4C174B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3CDED20-9865-4E1F-8510-A91A5D9085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62664A-29BC-48AE-A9FD-3D9D92F28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291" y="3465871"/>
            <a:ext cx="4953000" cy="2989044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Your Client</a:t>
            </a:r>
            <a:b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&amp;</a:t>
            </a:r>
            <a:b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Counseling Room</a:t>
            </a:r>
            <a:b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Tools</a:t>
            </a:r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69681468-E4C1-4B28-9717-718DA424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 r="-2" b="10107"/>
          <a:stretch/>
        </p:blipFill>
        <p:spPr>
          <a:xfrm>
            <a:off x="0" y="-2310794"/>
            <a:ext cx="9141544" cy="60699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464749-0303-496E-9BCB-98F1B5D5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07" y="3759161"/>
            <a:ext cx="26746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181DC0-A168-4A3C-A687-B0F17BEB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87" y="2918164"/>
            <a:ext cx="4583684" cy="4010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13" y="30480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Ethnicity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44449" y="1546225"/>
            <a:ext cx="4655102" cy="376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262" y="2135481"/>
            <a:ext cx="7303476" cy="258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Prior Abortions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What we’ve learned so far: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47568"/>
            <a:ext cx="749808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Sexuality is a gift from God, and it is to be experienced in marriage only.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life is valuable, including every child whose conception was unplanned by their parents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abortion is ending the life of an unborn child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p.4.3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What we’ve learned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498080" cy="44683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a God of Love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a plan for our lives, and he redeems our mistakes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is a significant, positive alternative to abortion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225" y="2133600"/>
            <a:ext cx="3194304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purpose at the center?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be a help to your clients, this can only be done well if you respect and accept her.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4.5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B2650C2-0C9C-4FE6-B977-55DF7319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 r="2" b="5383"/>
          <a:stretch/>
        </p:blipFill>
        <p:spPr>
          <a:xfrm>
            <a:off x="4101411" y="-14303"/>
            <a:ext cx="5042589" cy="687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six things you want to understand about her</a:t>
            </a:r>
          </a:p>
          <a:p>
            <a:pPr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752600"/>
            <a:ext cx="4191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algn="ctr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Needs</a:t>
            </a: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Circumstances</a:t>
            </a: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Support System</a:t>
            </a: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Feelings</a:t>
            </a: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Strengths</a:t>
            </a:r>
          </a:p>
          <a:p>
            <a:pPr marL="886968" lvl="2" indent="-228600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Beliefs</a:t>
            </a:r>
          </a:p>
          <a:p>
            <a:pPr marL="658368" lvl="2" defTabSz="9144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4.6 – 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7824" y="1676400"/>
            <a:ext cx="7498080" cy="609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Client’s Needs?</a:t>
            </a:r>
          </a:p>
          <a:p>
            <a:pPr>
              <a:lnSpc>
                <a:spcPct val="200000"/>
              </a:lnSpc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3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8096" y="2084831"/>
            <a:ext cx="6400800" cy="46481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love and relationship</a:t>
            </a:r>
          </a:p>
          <a:p>
            <a:pPr marL="365760" lvl="1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purpose</a:t>
            </a:r>
          </a:p>
          <a:p>
            <a:pPr marL="365760" lvl="1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forgiveness</a:t>
            </a:r>
          </a:p>
          <a:p>
            <a:pPr marL="82296" lvl="1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1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4.7</a:t>
            </a:r>
          </a:p>
          <a:p>
            <a:pPr marL="82296" lvl="1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9EFCD1-7FEA-4CB5-958F-F15EF4E75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697188"/>
            <a:ext cx="1183821" cy="103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about your client will help determine her needs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matches the clients with volunteers for a reason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has something specific He wants to communicate to the client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4.16</a:t>
            </a:r>
          </a:p>
        </p:txBody>
      </p:sp>
    </p:spTree>
    <p:extLst>
      <p:ext uri="{BB962C8B-B14F-4D97-AF65-F5344CB8AC3E}">
        <p14:creationId xmlns:p14="http://schemas.microsoft.com/office/powerpoint/2010/main" val="35194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6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Crisis Cycle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13518AE2-45E6-483E-BB97-524CF09C8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r="1" b="23859"/>
          <a:stretch/>
        </p:blipFill>
        <p:spPr>
          <a:xfrm>
            <a:off x="245664" y="321733"/>
            <a:ext cx="5293729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is defined as a time of trouble or great danger.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goal will be to help your client gain a sense of </a:t>
            </a:r>
            <a:r>
              <a:rPr lang="en-US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  <a:p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4.20</a:t>
            </a: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Crisis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16122"/>
            <a:ext cx="749808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a Crisis</a:t>
            </a: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478122"/>
            <a:ext cx="4038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</a:t>
            </a:r>
          </a:p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Bargaining</a:t>
            </a:r>
          </a:p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886968" lvl="2" indent="-228600" defTabSz="9144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  <a:p>
            <a:pPr marL="82296" algn="ctr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algn="ctr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4.21</a:t>
            </a: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et front page.jpg"/>
          <p:cNvPicPr>
            <a:picLocks noChangeAspect="1"/>
          </p:cNvPicPr>
          <p:nvPr/>
        </p:nvPicPr>
        <p:blipFill rotWithShape="1">
          <a:blip r:embed="rId2" cstate="print"/>
          <a:srcRect b="8261"/>
          <a:stretch/>
        </p:blipFill>
        <p:spPr>
          <a:xfrm>
            <a:off x="482604" y="643467"/>
            <a:ext cx="8178799" cy="5571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Crisis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D0CC8-BB6C-44EC-BABA-B4D9E4CFD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186">
            <a:off x="2221057" y="1600653"/>
            <a:ext cx="4701893" cy="4389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7FF98-12E9-4093-84F8-711C25B9B5AA}"/>
              </a:ext>
            </a:extLst>
          </p:cNvPr>
          <p:cNvSpPr txBox="1"/>
          <p:nvPr/>
        </p:nvSpPr>
        <p:spPr>
          <a:xfrm>
            <a:off x="12192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4.21</a:t>
            </a:r>
          </a:p>
        </p:txBody>
      </p:sp>
    </p:spTree>
    <p:extLst>
      <p:ext uri="{BB962C8B-B14F-4D97-AF65-F5344CB8AC3E}">
        <p14:creationId xmlns:p14="http://schemas.microsoft.com/office/powerpoint/2010/main" val="179025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Crisis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82" y="1723300"/>
            <a:ext cx="749808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role in her crisis?</a:t>
            </a:r>
          </a:p>
          <a:p>
            <a:pPr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5534" y="2286000"/>
            <a:ext cx="38100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Empathize</a:t>
            </a:r>
          </a:p>
          <a:p>
            <a:pPr marL="365760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</a:p>
          <a:p>
            <a:pPr marL="365760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Her</a:t>
            </a:r>
          </a:p>
          <a:p>
            <a:pPr marL="365760" indent="-283464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defTabSz="914400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4.25</a:t>
            </a:r>
          </a:p>
          <a:p>
            <a:pPr marL="365760" indent="-283464"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3464" defTabSz="9144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00" y="585216"/>
            <a:ext cx="4550113" cy="1499616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Redemptive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00" y="2286000"/>
            <a:ext cx="455011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redemptive conversation is one where you use your: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intimate relationship with the Lord to help speak into your client’s life His desire and intention for her.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4.27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4C775BF-6C48-4C6C-A4D2-4CD682BBB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r="23765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Redemptive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574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Goals of a Redemptive Conversation?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God’s unconditional love and acceptance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and clarify the situation from client’s perspective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godly perspective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her she is welcome back no matter what she decides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engage in a redemptive conversation?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prayerful, balanced, courageous 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4.28 </a:t>
            </a:r>
          </a:p>
          <a:p>
            <a:pPr marL="0" indent="0">
              <a:buNone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174CC759-4003-44AD-A76F-3ECF53512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5135" b="-2"/>
          <a:stretch/>
        </p:blipFill>
        <p:spPr>
          <a:xfrm>
            <a:off x="0" y="-1"/>
            <a:ext cx="91416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99" y="643466"/>
            <a:ext cx="3004633" cy="5571066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33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182" y="1286933"/>
            <a:ext cx="4930584" cy="557106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goal is not to learn how to manipulate pregnant women.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goal is to connect with women in crisis, offer them compassionate care and counsel.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 5.5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the process that involves both parties.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types of communication.</a:t>
            </a: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1. Verbal </a:t>
            </a:r>
          </a:p>
          <a:p>
            <a:pPr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2. Non-Verbal</a:t>
            </a:r>
          </a:p>
          <a:p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5.6</a:t>
            </a: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498080" cy="4800600"/>
          </a:xfrm>
        </p:spPr>
        <p:txBody>
          <a:bodyPr/>
          <a:lstStyle/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involves more than hearing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just hear the sounds coming out of her mouth while waiting for an opportunity to open yours.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5.7</a:t>
            </a:r>
          </a:p>
          <a:p>
            <a:pPr>
              <a:buNone/>
            </a:pP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67" y="3212077"/>
            <a:ext cx="4191000" cy="341298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Bonding 	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	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5.10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E8E5F-3DBD-44FD-8DE2-190BADA7B98D}"/>
              </a:ext>
            </a:extLst>
          </p:cNvPr>
          <p:cNvSpPr txBox="1"/>
          <p:nvPr/>
        </p:nvSpPr>
        <p:spPr>
          <a:xfrm>
            <a:off x="768096" y="2074787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3 Goals of Redemptive Conversation?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859804"/>
            <a:ext cx="4191000" cy="34129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genuine	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feelings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E8E5F-3DBD-44FD-8DE2-190BADA7B98D}"/>
              </a:ext>
            </a:extLst>
          </p:cNvPr>
          <p:cNvSpPr txBox="1"/>
          <p:nvPr/>
        </p:nvSpPr>
        <p:spPr>
          <a:xfrm>
            <a:off x="-1828800" y="2084832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1: Bond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7A381-3338-4F65-B379-A64514A8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667000"/>
            <a:ext cx="5791200" cy="34129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open-ended questions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impressions	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5.12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7007-D50B-4994-A09A-5667C1855F80}"/>
              </a:ext>
            </a:extLst>
          </p:cNvPr>
          <p:cNvSpPr txBox="1"/>
          <p:nvPr/>
        </p:nvSpPr>
        <p:spPr>
          <a:xfrm>
            <a:off x="-1295400" y="19812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2: Understand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B05BFB19-669B-436A-9E38-5011D6F9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5214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>
            <a:extLst>
              <a:ext uri="{FF2B5EF4-FFF2-40B4-BE49-F238E27FC236}">
                <a16:creationId xmlns:a16="http://schemas.microsoft.com/office/drawing/2014/main" id="{9413DE7D-4710-463F-9A37-FC3DA82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095" y="826324"/>
            <a:ext cx="7359904" cy="52142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842" y="1148060"/>
            <a:ext cx="6094417" cy="457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7A381-3338-4F65-B379-A64514A8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61974"/>
            <a:ext cx="5791200" cy="34129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new perspective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Info for wise decisions	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with hope</a:t>
            </a:r>
          </a:p>
          <a:p>
            <a:pPr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7007-D50B-4994-A09A-5667C1855F80}"/>
              </a:ext>
            </a:extLst>
          </p:cNvPr>
          <p:cNvSpPr txBox="1"/>
          <p:nvPr/>
        </p:nvSpPr>
        <p:spPr>
          <a:xfrm>
            <a:off x="-1752600" y="2031087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 Guide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924800" cy="2895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Practice</a:t>
            </a:r>
          </a:p>
          <a:p>
            <a:pPr marL="82296" indent="0">
              <a:buNone/>
            </a:pPr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5.15 – 5.32</a:t>
            </a:r>
          </a:p>
        </p:txBody>
      </p:sp>
    </p:spTree>
    <p:extLst>
      <p:ext uri="{BB962C8B-B14F-4D97-AF65-F5344CB8AC3E}">
        <p14:creationId xmlns:p14="http://schemas.microsoft.com/office/powerpoint/2010/main" val="2369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6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pic>
        <p:nvPicPr>
          <p:cNvPr id="5" name="Picture 4" descr="A picture containing young, tattoo, brushing, mouth&#10;&#10;Description automatically generated">
            <a:extLst>
              <a:ext uri="{FF2B5EF4-FFF2-40B4-BE49-F238E27FC236}">
                <a16:creationId xmlns:a16="http://schemas.microsoft.com/office/drawing/2014/main" id="{26B81A8C-EE93-4BC0-AB1C-0F4101FDE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3" b="3"/>
          <a:stretch/>
        </p:blipFill>
        <p:spPr>
          <a:xfrm>
            <a:off x="245664" y="321733"/>
            <a:ext cx="5293729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the center</a:t>
            </a:r>
          </a:p>
          <a:p>
            <a:pPr>
              <a:buNone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discretion when getting client’s name. Especially at the window.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must be assured their privacy will be honored at all times.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5.33</a:t>
            </a: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83" y="1905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counseling one on one: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should take place out of public view and where they cannot be overheard.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should be cared for individually and alone.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5.33 – 5.34</a:t>
            </a: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41" y="1981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on the phone: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Absolutely no information can be released, </a:t>
            </a:r>
            <a:r>
              <a:rPr lang="en-US" sz="2400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caller identifies themselves as </a:t>
            </a:r>
            <a:r>
              <a:rPr lang="en-US" sz="2400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client’s parent, partner, social worker, physician, etc.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“Due to confidentiality, I cannot verify that this person has ever been seen or treated at the center”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leave voicemail messages unless written permission is obtained.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9050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outside the center: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volunteer should never expose where they met or any information/conversations from the center.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engage in friendly conversation, but never issues discussed at the center.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5.34</a:t>
            </a: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1828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Issues: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must be informed they are free to withhold any information, and not required to answer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not talk about the client’s personal issues while walking her out the door – someone could hear.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5.35</a:t>
            </a: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records</a:t>
            </a:r>
          </a:p>
          <a:p>
            <a:pPr>
              <a:buNone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leave client files unattended or in plain sight</a:t>
            </a:r>
          </a:p>
          <a:p>
            <a:pPr marL="128019" lvl="1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records must be stored in a safe place out of view and out of plain sight.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notes are legal documents – these require the client’s written permission to be released.</a:t>
            </a:r>
          </a:p>
          <a:p>
            <a:pPr marL="128019" lvl="1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019" lvl="1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5.35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PRCE has strict confidentiality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interactions and information must be kept confidential from the moment they walk through the door</a:t>
            </a:r>
          </a:p>
          <a:p>
            <a:pPr marL="128019" lvl="1" indent="0">
              <a:buNone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019" lvl="1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Exceptions </a:t>
            </a:r>
          </a:p>
          <a:p>
            <a:pPr marL="128019" lvl="1" indent="0">
              <a:buNone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reporting of minors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client is homicidal or suicidal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provides express written consent</a:t>
            </a:r>
          </a:p>
          <a:p>
            <a:pPr marL="310899" lvl="2" indent="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5.35</a:t>
            </a:r>
          </a:p>
        </p:txBody>
      </p:sp>
    </p:spTree>
    <p:extLst>
      <p:ext uri="{BB962C8B-B14F-4D97-AF65-F5344CB8AC3E}">
        <p14:creationId xmlns:p14="http://schemas.microsoft.com/office/powerpoint/2010/main" val="18825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00" y="585216"/>
            <a:ext cx="4550113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00" y="2286000"/>
            <a:ext cx="4550113" cy="44196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pregnancy test</a:t>
            </a:r>
          </a:p>
          <a:p>
            <a:pPr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the client in administering her pregnant test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be with the client while you are waiting for results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should read the test </a:t>
            </a:r>
            <a:r>
              <a:rPr lang="en-US" sz="1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herself</a:t>
            </a:r>
          </a:p>
          <a:p>
            <a:pPr marL="1078995" lvl="7" indent="0">
              <a:buNone/>
            </a:pPr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“Positive” or “Negative”</a:t>
            </a:r>
          </a:p>
          <a:p>
            <a:pPr lvl="2"/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tell a client she is “pregnant”</a:t>
            </a:r>
          </a:p>
          <a:p>
            <a:pPr lvl="2">
              <a:buNone/>
            </a:pP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5.41</a:t>
            </a:r>
          </a:p>
        </p:txBody>
      </p:sp>
      <p:pic>
        <p:nvPicPr>
          <p:cNvPr id="5" name="Picture 4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E2570D1E-2B8B-4162-BEC8-8B20111BD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1576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ore than 1 ab 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728" y="643467"/>
            <a:ext cx="7354542" cy="557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Successful Volunteer</a:t>
            </a:r>
          </a:p>
        </p:txBody>
      </p:sp>
      <p:pic>
        <p:nvPicPr>
          <p:cNvPr id="19" name="Picture 18" descr="A picture containing person, person, outdoor, talking&#10;&#10;Description automatically generated">
            <a:extLst>
              <a:ext uri="{FF2B5EF4-FFF2-40B4-BE49-F238E27FC236}">
                <a16:creationId xmlns:a16="http://schemas.microsoft.com/office/drawing/2014/main" id="{451D8445-3DE5-4EBD-B6D9-A910EE121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300909" y="2743201"/>
            <a:ext cx="3178890" cy="2384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713" y="2286000"/>
            <a:ext cx="4260441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people in the counseling room—the Holy Spirit, the client, and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Holy Spirit's job is to guide you and convict the client.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client came to us for a reason.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job is to speak the truth in love, which requires both your head and your heart.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6.25</a:t>
            </a:r>
          </a:p>
        </p:txBody>
      </p:sp>
    </p:spTree>
    <p:extLst>
      <p:ext uri="{BB962C8B-B14F-4D97-AF65-F5344CB8AC3E}">
        <p14:creationId xmlns:p14="http://schemas.microsoft.com/office/powerpoint/2010/main" val="11866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Successful Volunteer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balanced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learning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praying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not all decisions are final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6.28</a:t>
            </a:r>
          </a:p>
        </p:txBody>
      </p:sp>
    </p:spTree>
    <p:extLst>
      <p:ext uri="{BB962C8B-B14F-4D97-AF65-F5344CB8AC3E}">
        <p14:creationId xmlns:p14="http://schemas.microsoft.com/office/powerpoint/2010/main" val="11866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 next to the ocean&#10;&#10;Description automatically generated">
            <a:extLst>
              <a:ext uri="{FF2B5EF4-FFF2-40B4-BE49-F238E27FC236}">
                <a16:creationId xmlns:a16="http://schemas.microsoft.com/office/drawing/2014/main" id="{BF989988-437A-4AB9-A94B-2B0F0320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3" b="-894"/>
          <a:stretch/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ADD1-6214-4A03-89B4-7F4E6813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800600"/>
            <a:ext cx="3721228" cy="1524000"/>
          </a:xfrm>
        </p:spPr>
        <p:txBody>
          <a:bodyPr>
            <a:normAutofit lnSpcReduction="10000"/>
          </a:bodyPr>
          <a:lstStyle/>
          <a:p>
            <a:pPr algn="ctr"/>
            <a:endParaRPr lang="en-US" sz="4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242725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 than 1 ab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513" y="647006"/>
            <a:ext cx="7484981" cy="556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glasses&#10;&#10;Description automatically generated">
            <a:extLst>
              <a:ext uri="{FF2B5EF4-FFF2-40B4-BE49-F238E27FC236}">
                <a16:creationId xmlns:a16="http://schemas.microsoft.com/office/drawing/2014/main" id="{EA74D7DA-BA0C-460B-B5DE-66239247C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 b="-2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33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528" y="643467"/>
            <a:ext cx="4930584" cy="557106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Who is a</a:t>
            </a:r>
          </a:p>
          <a:p>
            <a:pPr>
              <a:buNone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Pregnancy Center</a:t>
            </a:r>
          </a:p>
          <a:p>
            <a:pPr>
              <a:buNone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Client?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4" y="838200"/>
            <a:ext cx="62424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Statistics </a:t>
            </a:r>
          </a:p>
          <a:p>
            <a:endParaRPr lang="en-US" sz="8000" dirty="0"/>
          </a:p>
        </p:txBody>
      </p:sp>
      <p:pic>
        <p:nvPicPr>
          <p:cNvPr id="4" name="Picture 3" descr="A picture containing dark, sky, night, photo&#10;&#10;Description automatically generated">
            <a:extLst>
              <a:ext uri="{FF2B5EF4-FFF2-40B4-BE49-F238E27FC236}">
                <a16:creationId xmlns:a16="http://schemas.microsoft.com/office/drawing/2014/main" id="{C91BEB58-4DEA-452D-8C3A-C5F54063A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65" y="2427328"/>
            <a:ext cx="4213070" cy="2003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Average 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162" y="1695341"/>
            <a:ext cx="6621101" cy="346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21" y="22860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Average Income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071" y="1443220"/>
            <a:ext cx="6249283" cy="397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CE1E7"/>
      </a:accent1>
      <a:accent2>
        <a:srgbClr val="7CE1E7"/>
      </a:accent2>
      <a:accent3>
        <a:srgbClr val="7CE1E7"/>
      </a:accent3>
      <a:accent4>
        <a:srgbClr val="42BA97"/>
      </a:accent4>
      <a:accent5>
        <a:srgbClr val="2E663E"/>
      </a:accent5>
      <a:accent6>
        <a:srgbClr val="7CE1E7"/>
      </a:accent6>
      <a:hlink>
        <a:srgbClr val="6EAC1C"/>
      </a:hlink>
      <a:folHlink>
        <a:srgbClr val="A5A5A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289</TotalTime>
  <Words>1024</Words>
  <Application>Microsoft Office PowerPoint</Application>
  <PresentationFormat>On-screen Show (4:3)</PresentationFormat>
  <Paragraphs>249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Tw Cen MT</vt:lpstr>
      <vt:lpstr>Tw Cen MT Condensed</vt:lpstr>
      <vt:lpstr>Wingdings 2</vt:lpstr>
      <vt:lpstr>Wingdings 3</vt:lpstr>
      <vt:lpstr>Integral</vt:lpstr>
      <vt:lpstr>Your Client &amp; Counseling Room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Age</vt:lpstr>
      <vt:lpstr>Average Income</vt:lpstr>
      <vt:lpstr>Ethnicity</vt:lpstr>
      <vt:lpstr>Prior Abortions</vt:lpstr>
      <vt:lpstr>What we’ve learned so far:</vt:lpstr>
      <vt:lpstr>What we’ve learned so far</vt:lpstr>
      <vt:lpstr>Your Client</vt:lpstr>
      <vt:lpstr>Your Client</vt:lpstr>
      <vt:lpstr>Your Client</vt:lpstr>
      <vt:lpstr>Your Client </vt:lpstr>
      <vt:lpstr>The Crisis Cycle</vt:lpstr>
      <vt:lpstr>The Crisis Cycle</vt:lpstr>
      <vt:lpstr>The Crisis Cycle</vt:lpstr>
      <vt:lpstr>The Crisis Cycle</vt:lpstr>
      <vt:lpstr>Redemptive Conversation</vt:lpstr>
      <vt:lpstr>Redemptive Conversation</vt:lpstr>
      <vt:lpstr>Communication and Counsel</vt:lpstr>
      <vt:lpstr>Communication and Counsel</vt:lpstr>
      <vt:lpstr>Communication and Counsel</vt:lpstr>
      <vt:lpstr>Communication and Counsel</vt:lpstr>
      <vt:lpstr>Communication and Counsel</vt:lpstr>
      <vt:lpstr>Communication and Counsel</vt:lpstr>
      <vt:lpstr>Communication and Counsel</vt:lpstr>
      <vt:lpstr>Communication and Counsel</vt:lpstr>
      <vt:lpstr>Confidentiality</vt:lpstr>
      <vt:lpstr>Confidentiality</vt:lpstr>
      <vt:lpstr>Confidentiality</vt:lpstr>
      <vt:lpstr>Confidentiality</vt:lpstr>
      <vt:lpstr>Confidentiality</vt:lpstr>
      <vt:lpstr>Confidentiality </vt:lpstr>
      <vt:lpstr>Confidentiality</vt:lpstr>
      <vt:lpstr>Pregnancy Test</vt:lpstr>
      <vt:lpstr>The Successful Volunteer</vt:lpstr>
      <vt:lpstr>The Successful Volunteer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Client &amp; Counseling Room Tools</dc:title>
  <dc:creator>Tina Schmadl</dc:creator>
  <cp:lastModifiedBy>Tina Schmadl</cp:lastModifiedBy>
  <cp:revision>76</cp:revision>
  <dcterms:created xsi:type="dcterms:W3CDTF">2020-09-17T21:13:06Z</dcterms:created>
  <dcterms:modified xsi:type="dcterms:W3CDTF">2020-11-05T19:29:11Z</dcterms:modified>
</cp:coreProperties>
</file>