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7"/>
  </p:notesMasterIdLst>
  <p:sldIdLst>
    <p:sldId id="391" r:id="rId2"/>
    <p:sldId id="256" r:id="rId3"/>
    <p:sldId id="257" r:id="rId4"/>
    <p:sldId id="259" r:id="rId5"/>
    <p:sldId id="260" r:id="rId6"/>
    <p:sldId id="261" r:id="rId7"/>
    <p:sldId id="263" r:id="rId8"/>
    <p:sldId id="264" r:id="rId9"/>
    <p:sldId id="350" r:id="rId10"/>
    <p:sldId id="354" r:id="rId11"/>
    <p:sldId id="355" r:id="rId12"/>
    <p:sldId id="397" r:id="rId13"/>
    <p:sldId id="398" r:id="rId14"/>
    <p:sldId id="394" r:id="rId15"/>
    <p:sldId id="356" r:id="rId16"/>
    <p:sldId id="359" r:id="rId17"/>
    <p:sldId id="357" r:id="rId18"/>
    <p:sldId id="349" r:id="rId19"/>
    <p:sldId id="360" r:id="rId20"/>
    <p:sldId id="363" r:id="rId21"/>
    <p:sldId id="265" r:id="rId22"/>
    <p:sldId id="392" r:id="rId23"/>
    <p:sldId id="393" r:id="rId24"/>
    <p:sldId id="361" r:id="rId25"/>
    <p:sldId id="364" r:id="rId26"/>
    <p:sldId id="351" r:id="rId27"/>
    <p:sldId id="353" r:id="rId28"/>
    <p:sldId id="270" r:id="rId29"/>
    <p:sldId id="396" r:id="rId30"/>
    <p:sldId id="399"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62"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7" r:id="rId82"/>
    <p:sldId id="338" r:id="rId83"/>
    <p:sldId id="339" r:id="rId84"/>
    <p:sldId id="340" r:id="rId85"/>
    <p:sldId id="341" r:id="rId86"/>
    <p:sldId id="343" r:id="rId87"/>
    <p:sldId id="344" r:id="rId88"/>
    <p:sldId id="345" r:id="rId89"/>
    <p:sldId id="346" r:id="rId90"/>
    <p:sldId id="347" r:id="rId91"/>
    <p:sldId id="365" r:id="rId92"/>
    <p:sldId id="366" r:id="rId93"/>
    <p:sldId id="367" r:id="rId94"/>
    <p:sldId id="368" r:id="rId95"/>
    <p:sldId id="369" r:id="rId96"/>
    <p:sldId id="370" r:id="rId97"/>
    <p:sldId id="371" r:id="rId98"/>
    <p:sldId id="372" r:id="rId99"/>
    <p:sldId id="373" r:id="rId100"/>
    <p:sldId id="374" r:id="rId101"/>
    <p:sldId id="375" r:id="rId102"/>
    <p:sldId id="376" r:id="rId103"/>
    <p:sldId id="377" r:id="rId104"/>
    <p:sldId id="378" r:id="rId105"/>
    <p:sldId id="380" r:id="rId106"/>
    <p:sldId id="381" r:id="rId107"/>
    <p:sldId id="382" r:id="rId108"/>
    <p:sldId id="383" r:id="rId109"/>
    <p:sldId id="384" r:id="rId110"/>
    <p:sldId id="385" r:id="rId111"/>
    <p:sldId id="386" r:id="rId112"/>
    <p:sldId id="387" r:id="rId113"/>
    <p:sldId id="388" r:id="rId114"/>
    <p:sldId id="389" r:id="rId115"/>
    <p:sldId id="390" r:id="rId1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15" autoAdjust="0"/>
    <p:restoredTop sz="94709" autoAdjust="0"/>
  </p:normalViewPr>
  <p:slideViewPr>
    <p:cSldViewPr>
      <p:cViewPr varScale="1">
        <p:scale>
          <a:sx n="108" d="100"/>
          <a:sy n="108" d="100"/>
        </p:scale>
        <p:origin x="20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5E567C-D62A-4CEB-8CBE-0D4C94304F33}" type="datetimeFigureOut">
              <a:rPr lang="en-US" smtClean="0"/>
              <a:pPr/>
              <a:t>3/7/2024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8DFA8A-78A2-4828-A780-10043DBA9BB7}" type="slidenum">
              <a:rPr lang="en-US" smtClean="0"/>
              <a:pPr/>
              <a:t>‹#›</a:t>
            </a:fld>
            <a:endParaRPr lang="en-US"/>
          </a:p>
        </p:txBody>
      </p:sp>
    </p:spTree>
    <p:extLst>
      <p:ext uri="{BB962C8B-B14F-4D97-AF65-F5344CB8AC3E}">
        <p14:creationId xmlns:p14="http://schemas.microsoft.com/office/powerpoint/2010/main" val="2527299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8DFA8A-78A2-4828-A780-10043DBA9BB7}" type="slidenum">
              <a:rPr lang="en-US" smtClean="0"/>
              <a:pPr/>
              <a:t>2</a:t>
            </a:fld>
            <a:endParaRPr lang="en-US"/>
          </a:p>
        </p:txBody>
      </p:sp>
    </p:spTree>
    <p:extLst>
      <p:ext uri="{BB962C8B-B14F-4D97-AF65-F5344CB8AC3E}">
        <p14:creationId xmlns:p14="http://schemas.microsoft.com/office/powerpoint/2010/main" val="2424242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5225"/>
            <a:ext cx="4191000" cy="3143250"/>
          </a:xfrm>
        </p:spPr>
      </p:sp>
      <p:sp>
        <p:nvSpPr>
          <p:cNvPr id="3" name="Notes Placeholder 2"/>
          <p:cNvSpPr>
            <a:spLocks noGrp="1"/>
          </p:cNvSpPr>
          <p:nvPr>
            <p:ph type="body" idx="1"/>
          </p:nvPr>
        </p:nvSpPr>
        <p:spPr/>
        <p:txBody>
          <a:bodyPr/>
          <a:lstStyle/>
          <a:p>
            <a:r>
              <a:rPr lang="en-US" dirty="0"/>
              <a:t>Helps</a:t>
            </a:r>
            <a:r>
              <a:rPr lang="en-US" baseline="0" dirty="0"/>
              <a:t> to p</a:t>
            </a:r>
            <a:r>
              <a:rPr lang="en-US" dirty="0"/>
              <a:t>revent the spread of pathogens….do demonstration</a:t>
            </a:r>
          </a:p>
          <a:p>
            <a:endParaRPr lang="en-US" dirty="0"/>
          </a:p>
          <a:p>
            <a:r>
              <a:rPr lang="en-US" dirty="0"/>
              <a:t>Added the picture!</a:t>
            </a:r>
          </a:p>
        </p:txBody>
      </p:sp>
      <p:sp>
        <p:nvSpPr>
          <p:cNvPr id="4" name="Slide Number Placeholder 3"/>
          <p:cNvSpPr>
            <a:spLocks noGrp="1"/>
          </p:cNvSpPr>
          <p:nvPr>
            <p:ph type="sldNum" sz="quarter" idx="10"/>
          </p:nvPr>
        </p:nvSpPr>
        <p:spPr/>
        <p:txBody>
          <a:bodyPr/>
          <a:lstStyle/>
          <a:p>
            <a:fld id="{A9A7619B-E275-459F-A07A-B7273DB0423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51764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8DFA8A-78A2-4828-A780-10043DBA9BB7}" type="slidenum">
              <a:rPr lang="en-US" smtClean="0"/>
              <a:pPr/>
              <a:t>41</a:t>
            </a:fld>
            <a:endParaRPr lang="en-US"/>
          </a:p>
        </p:txBody>
      </p:sp>
    </p:spTree>
    <p:extLst>
      <p:ext uri="{BB962C8B-B14F-4D97-AF65-F5344CB8AC3E}">
        <p14:creationId xmlns:p14="http://schemas.microsoft.com/office/powerpoint/2010/main" val="990115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851D50C-A596-4766-ADC0-3CEDCBBEC6D9}" type="datetimeFigureOut">
              <a:rPr lang="en-US" smtClean="0"/>
              <a:pPr/>
              <a:t>3/7/2024</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70A3928-C52D-4BE5-A00D-AB202AAD704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851D50C-A596-4766-ADC0-3CEDCBBEC6D9}" type="datetimeFigureOut">
              <a:rPr lang="en-US" smtClean="0"/>
              <a:pPr/>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0A3928-C52D-4BE5-A00D-AB202AAD70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5851D50C-A596-4766-ADC0-3CEDCBBEC6D9}" type="datetimeFigureOut">
              <a:rPr lang="en-US" smtClean="0"/>
              <a:pPr/>
              <a:t>3/7/2024</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70A3928-C52D-4BE5-A00D-AB202AAD70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851D50C-A596-4766-ADC0-3CEDCBBEC6D9}" type="datetimeFigureOut">
              <a:rPr lang="en-US" smtClean="0"/>
              <a:pPr/>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0A3928-C52D-4BE5-A00D-AB202AAD70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851D50C-A596-4766-ADC0-3CEDCBBEC6D9}" type="datetimeFigureOut">
              <a:rPr lang="en-US" smtClean="0"/>
              <a:pPr/>
              <a:t>3/7/2024</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B70A3928-C52D-4BE5-A00D-AB202AAD704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851D50C-A596-4766-ADC0-3CEDCBBEC6D9}" type="datetimeFigureOut">
              <a:rPr lang="en-US" smtClean="0"/>
              <a:pPr/>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0A3928-C52D-4BE5-A00D-AB202AAD70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851D50C-A596-4766-ADC0-3CEDCBBEC6D9}" type="datetimeFigureOut">
              <a:rPr lang="en-US" smtClean="0"/>
              <a:pPr/>
              <a:t>3/7/2024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0A3928-C52D-4BE5-A00D-AB202AAD70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851D50C-A596-4766-ADC0-3CEDCBBEC6D9}" type="datetimeFigureOut">
              <a:rPr lang="en-US" smtClean="0"/>
              <a:pPr/>
              <a:t>3/7/2024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0A3928-C52D-4BE5-A00D-AB202AAD70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5851D50C-A596-4766-ADC0-3CEDCBBEC6D9}" type="datetimeFigureOut">
              <a:rPr lang="en-US" smtClean="0"/>
              <a:pPr/>
              <a:t>3/7/2024</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B70A3928-C52D-4BE5-A00D-AB202AAD70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851D50C-A596-4766-ADC0-3CEDCBBEC6D9}" type="datetimeFigureOut">
              <a:rPr lang="en-US" smtClean="0"/>
              <a:pPr/>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0A3928-C52D-4BE5-A00D-AB202AAD70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5851D50C-A596-4766-ADC0-3CEDCBBEC6D9}" type="datetimeFigureOut">
              <a:rPr lang="en-US" smtClean="0"/>
              <a:pPr/>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0A3928-C52D-4BE5-A00D-AB202AAD704F}"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851D50C-A596-4766-ADC0-3CEDCBBEC6D9}" type="datetimeFigureOut">
              <a:rPr lang="en-US" smtClean="0"/>
              <a:pPr/>
              <a:t>3/7/2024</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70A3928-C52D-4BE5-A00D-AB202AAD70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hyperlink" Target="https://www.youtube.com/watch?v=zCVu_1d9AJ8" TargetMode="External"/><Relationship Id="rId4" Type="http://schemas.openxmlformats.org/officeDocument/2006/relationships/image" Target="../media/image14.jpeg"/><Relationship Id="rId9"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wmf"/><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2.xml"/><Relationship Id="rId1" Type="http://schemas.openxmlformats.org/officeDocument/2006/relationships/video" Target="https://www.youtube.com/embed/LO04cQBdcH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slideLayout" Target="../slideLayouts/slideLayout2.xml"/><Relationship Id="rId6" Type="http://schemas.openxmlformats.org/officeDocument/2006/relationships/image" Target="../media/image43.wmf"/><Relationship Id="rId5" Type="http://schemas.openxmlformats.org/officeDocument/2006/relationships/image" Target="../media/image39.wmf"/><Relationship Id="rId4" Type="http://schemas.openxmlformats.org/officeDocument/2006/relationships/image" Target="../media/image55.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58.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228600"/>
            <a:ext cx="5105400" cy="2868168"/>
          </a:xfrm>
        </p:spPr>
        <p:txBody>
          <a:bodyPr/>
          <a:lstStyle/>
          <a:p>
            <a:r>
              <a:rPr lang="en-US" dirty="0"/>
              <a:t>2024 OSHA and HIPAA In-service</a:t>
            </a:r>
            <a:br>
              <a:rPr lang="en-US" dirty="0"/>
            </a:br>
            <a:r>
              <a:rPr lang="en-US" dirty="0"/>
              <a:t>(self-taught)</a:t>
            </a:r>
          </a:p>
        </p:txBody>
      </p:sp>
      <p:sp>
        <p:nvSpPr>
          <p:cNvPr id="3" name="Subtitle 2"/>
          <p:cNvSpPr>
            <a:spLocks noGrp="1"/>
          </p:cNvSpPr>
          <p:nvPr>
            <p:ph type="subTitle" idx="1"/>
          </p:nvPr>
        </p:nvSpPr>
        <p:spPr>
          <a:xfrm>
            <a:off x="2895600" y="3539864"/>
            <a:ext cx="5573620" cy="2937136"/>
          </a:xfrm>
        </p:spPr>
        <p:txBody>
          <a:bodyPr>
            <a:normAutofit/>
          </a:bodyPr>
          <a:lstStyle/>
          <a:p>
            <a:pPr algn="l"/>
            <a:r>
              <a:rPr lang="en-US" dirty="0"/>
              <a:t>After printing “PRCE OSHA test and sign offs”, click through this OSHA /HIPAA presentation, then return the paper works to Annis Felicien, MSN, RN. </a:t>
            </a:r>
          </a:p>
          <a:p>
            <a:pPr algn="l"/>
            <a:r>
              <a:rPr lang="en-US" sz="1800" dirty="0"/>
              <a:t>(If you want the Hep. B series, say so in writing to her)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BloodBorne Pathogen Plan</a:t>
            </a:r>
          </a:p>
        </p:txBody>
      </p:sp>
      <p:sp>
        <p:nvSpPr>
          <p:cNvPr id="3" name="Content Placeholder 2"/>
          <p:cNvSpPr>
            <a:spLocks noGrp="1"/>
          </p:cNvSpPr>
          <p:nvPr>
            <p:ph idx="1"/>
          </p:nvPr>
        </p:nvSpPr>
        <p:spPr/>
        <p:txBody>
          <a:bodyPr/>
          <a:lstStyle/>
          <a:p>
            <a:r>
              <a:rPr lang="en-US" dirty="0"/>
              <a:t>Utilize universal precautions:</a:t>
            </a:r>
          </a:p>
          <a:p>
            <a:pPr lvl="1"/>
            <a:r>
              <a:rPr lang="en-US" sz="2500" dirty="0"/>
              <a:t>Universal Precautions is treating blood and other potentially infectious materials (such as urine) as if known to be infectious. </a:t>
            </a:r>
          </a:p>
          <a:p>
            <a:pPr lvl="1"/>
            <a:endParaRPr lang="en-US" dirty="0"/>
          </a:p>
          <a:p>
            <a:r>
              <a:rPr lang="en-US" dirty="0"/>
              <a:t>Engineering controls:</a:t>
            </a:r>
          </a:p>
          <a:p>
            <a:pPr lvl="1"/>
            <a:r>
              <a:rPr lang="en-US" dirty="0"/>
              <a:t>Never reach into bags, dump them out to sort</a:t>
            </a:r>
          </a:p>
          <a:p>
            <a:pPr lvl="1"/>
            <a:r>
              <a:rPr lang="en-US" dirty="0"/>
              <a:t>Have clients handle urine for pregnancy tests, not you</a:t>
            </a:r>
          </a:p>
          <a:p>
            <a:pPr lvl="1">
              <a:buNone/>
            </a:pPr>
            <a:endParaRPr lang="en-US" dirty="0"/>
          </a:p>
        </p:txBody>
      </p:sp>
      <p:pic>
        <p:nvPicPr>
          <p:cNvPr id="5" name="Picture 2" descr="C:\Documents and Settings\sandy\Local Settings\Temporary Internet Files\Content.IE5\V21U0DM7\MP910216658[1].jpg"/>
          <p:cNvPicPr>
            <a:picLocks noChangeAspect="1" noChangeArrowheads="1"/>
          </p:cNvPicPr>
          <p:nvPr/>
        </p:nvPicPr>
        <p:blipFill>
          <a:blip r:embed="rId2" cstate="print"/>
          <a:srcRect/>
          <a:stretch>
            <a:fillRect/>
          </a:stretch>
        </p:blipFill>
        <p:spPr bwMode="auto">
          <a:xfrm>
            <a:off x="2997200" y="5161654"/>
            <a:ext cx="2159000" cy="1440458"/>
          </a:xfrm>
          <a:prstGeom prst="rect">
            <a:avLst/>
          </a:prstGeom>
          <a:noFill/>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7162800" cy="4026091"/>
          </a:xfrm>
        </p:spPr>
        <p:txBody>
          <a:bodyPr/>
          <a:lstStyle/>
          <a:p>
            <a:r>
              <a:rPr lang="en-US" dirty="0"/>
              <a:t>An effort must be made to only disclose the minimum amount of PHI necessary to accomplish the intended purpose of the disclosure (unless other authorization has been given).</a:t>
            </a:r>
          </a:p>
        </p:txBody>
      </p:sp>
      <p:sp>
        <p:nvSpPr>
          <p:cNvPr id="3" name="Title 2"/>
          <p:cNvSpPr>
            <a:spLocks noGrp="1"/>
          </p:cNvSpPr>
          <p:nvPr>
            <p:ph type="title"/>
          </p:nvPr>
        </p:nvSpPr>
        <p:spPr/>
        <p:txBody>
          <a:bodyPr>
            <a:normAutofit fontScale="90000"/>
          </a:bodyPr>
          <a:lstStyle/>
          <a:p>
            <a:r>
              <a:rPr lang="en-US" dirty="0"/>
              <a:t>Privacy: Minimum Necessary Disclosure</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a:solidFill>
              <a:schemeClr val="accent1"/>
            </a:solidFill>
          </a:ln>
        </p:spPr>
        <p:txBody>
          <a:bodyPr/>
          <a:lstStyle/>
          <a:p>
            <a:r>
              <a:rPr lang="en-US" dirty="0"/>
              <a:t>A local OB/GYN requests the medical records from a patient’s recent visit. The RN makes a copy of the entire patient chart/file.</a:t>
            </a:r>
          </a:p>
          <a:p>
            <a:endParaRPr lang="en-US" dirty="0"/>
          </a:p>
          <a:p>
            <a:r>
              <a:rPr lang="en-US" dirty="0"/>
              <a:t>Was the RN correct in copying the entirety?</a:t>
            </a:r>
          </a:p>
          <a:p>
            <a:endParaRPr lang="en-US" dirty="0"/>
          </a:p>
          <a:p>
            <a:r>
              <a:rPr lang="en-US" dirty="0"/>
              <a:t>No, she should have only copied </a:t>
            </a:r>
          </a:p>
          <a:p>
            <a:pPr>
              <a:buNone/>
            </a:pPr>
            <a:r>
              <a:rPr lang="en-US" dirty="0"/>
              <a:t>   what was necessary.</a:t>
            </a:r>
          </a:p>
        </p:txBody>
      </p:sp>
      <p:sp>
        <p:nvSpPr>
          <p:cNvPr id="2" name="Title 1"/>
          <p:cNvSpPr>
            <a:spLocks noGrp="1"/>
          </p:cNvSpPr>
          <p:nvPr>
            <p:ph type="title"/>
          </p:nvPr>
        </p:nvSpPr>
        <p:spPr>
          <a:ln>
            <a:solidFill>
              <a:schemeClr val="accent1"/>
            </a:solidFill>
          </a:ln>
        </p:spPr>
        <p:txBody>
          <a:bodyPr/>
          <a:lstStyle/>
          <a:p>
            <a:r>
              <a:rPr lang="en-US" dirty="0"/>
              <a:t>Case Study:</a:t>
            </a:r>
          </a:p>
        </p:txBody>
      </p:sp>
      <p:pic>
        <p:nvPicPr>
          <p:cNvPr id="9222" name="Picture 6" descr="C:\Documents and Settings\sandy\Local Settings\Temporary Internet Files\Content.IE5\3AKZBU64\MC900439415[2].jpg"/>
          <p:cNvPicPr>
            <a:picLocks noChangeAspect="1" noChangeArrowheads="1"/>
          </p:cNvPicPr>
          <p:nvPr/>
        </p:nvPicPr>
        <p:blipFill>
          <a:blip r:embed="rId2" cstate="print"/>
          <a:srcRect/>
          <a:stretch>
            <a:fillRect/>
          </a:stretch>
        </p:blipFill>
        <p:spPr bwMode="auto">
          <a:xfrm>
            <a:off x="5715000" y="3997940"/>
            <a:ext cx="2362200"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slide(fromBottom)">
                                      <p:cBhvr>
                                        <p:cTn id="7" dur="500"/>
                                        <p:tgtEl>
                                          <p:spTgt spid="3">
                                            <p:txEl>
                                              <p:pRg st="4" end="4"/>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slide(fromBottom)">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Alma, a volunteer at PRCE, learns that the daughter of her friend, Jill, from church is pregnant. She runs into Jill at church and congratulates her on her daughter’s pregnancy.</a:t>
            </a:r>
          </a:p>
          <a:p>
            <a:endParaRPr lang="en-US" dirty="0"/>
          </a:p>
          <a:p>
            <a:r>
              <a:rPr lang="en-US" dirty="0"/>
              <a:t>Is this a breach of HIPAA?</a:t>
            </a:r>
          </a:p>
          <a:p>
            <a:endParaRPr lang="en-US" dirty="0"/>
          </a:p>
          <a:p>
            <a:r>
              <a:rPr lang="en-US" dirty="0"/>
              <a:t>Absolutely! </a:t>
            </a:r>
          </a:p>
        </p:txBody>
      </p:sp>
      <p:sp>
        <p:nvSpPr>
          <p:cNvPr id="2" name="Title 1"/>
          <p:cNvSpPr>
            <a:spLocks noGrp="1"/>
          </p:cNvSpPr>
          <p:nvPr>
            <p:ph type="title"/>
          </p:nvPr>
        </p:nvSpPr>
        <p:spPr/>
        <p:txBody>
          <a:bodyPr/>
          <a:lstStyle/>
          <a:p>
            <a:r>
              <a:rPr lang="en-US" dirty="0"/>
              <a:t>Case Study:</a:t>
            </a:r>
          </a:p>
        </p:txBody>
      </p:sp>
      <p:pic>
        <p:nvPicPr>
          <p:cNvPr id="27650" name="Picture 2" descr="C:\Documents and Settings\sandy\Local Settings\Temporary Internet Files\Content.IE5\3AKZBU64\MC900439415[2].jpg"/>
          <p:cNvPicPr>
            <a:picLocks noChangeAspect="1" noChangeArrowheads="1"/>
          </p:cNvPicPr>
          <p:nvPr/>
        </p:nvPicPr>
        <p:blipFill>
          <a:blip r:embed="rId2" cstate="print"/>
          <a:srcRect/>
          <a:stretch>
            <a:fillRect/>
          </a:stretch>
        </p:blipFill>
        <p:spPr bwMode="auto">
          <a:xfrm>
            <a:off x="5562600" y="4067484"/>
            <a:ext cx="2362200"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slide(fromBottom)">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A nurse working at Legacy also volunteers at PRCE. She sees that a PRCE client has come to the emergency room.  She pulls the client information up at Legacy, and reports back to PRCE to make a follow up call to the client.</a:t>
            </a:r>
          </a:p>
          <a:p>
            <a:endParaRPr lang="en-US" dirty="0"/>
          </a:p>
          <a:p>
            <a:r>
              <a:rPr lang="en-US" dirty="0"/>
              <a:t>Is this a breach of HIPAA?</a:t>
            </a:r>
          </a:p>
          <a:p>
            <a:endParaRPr lang="en-US" dirty="0"/>
          </a:p>
          <a:p>
            <a:r>
              <a:rPr lang="en-US" dirty="0"/>
              <a:t>Absolutely! Unless the client</a:t>
            </a:r>
          </a:p>
          <a:p>
            <a:pPr>
              <a:buNone/>
            </a:pPr>
            <a:r>
              <a:rPr lang="en-US" dirty="0"/>
              <a:t>   tells her to tell PRCE. Her PRCE</a:t>
            </a:r>
          </a:p>
          <a:p>
            <a:pPr>
              <a:buNone/>
            </a:pPr>
            <a:r>
              <a:rPr lang="en-US" dirty="0"/>
              <a:t>   PHI is separate from her Legacy PHI, and</a:t>
            </a:r>
          </a:p>
          <a:p>
            <a:pPr>
              <a:buNone/>
            </a:pPr>
            <a:r>
              <a:rPr lang="en-US" dirty="0"/>
              <a:t>   vice versa.</a:t>
            </a:r>
          </a:p>
        </p:txBody>
      </p:sp>
      <p:sp>
        <p:nvSpPr>
          <p:cNvPr id="2" name="Title 1"/>
          <p:cNvSpPr>
            <a:spLocks noGrp="1"/>
          </p:cNvSpPr>
          <p:nvPr>
            <p:ph type="title"/>
          </p:nvPr>
        </p:nvSpPr>
        <p:spPr/>
        <p:txBody>
          <a:bodyPr>
            <a:normAutofit/>
          </a:bodyPr>
          <a:lstStyle/>
          <a:p>
            <a:r>
              <a:rPr lang="en-US" dirty="0"/>
              <a:t>Case Study:</a:t>
            </a:r>
          </a:p>
        </p:txBody>
      </p:sp>
      <p:pic>
        <p:nvPicPr>
          <p:cNvPr id="5" name="Picture 2" descr="C:\Documents and Settings\sandy\Local Settings\Temporary Internet Files\Content.IE5\3AKZBU64\MC900439415[2].jpg"/>
          <p:cNvPicPr>
            <a:picLocks noChangeAspect="1" noChangeArrowheads="1"/>
          </p:cNvPicPr>
          <p:nvPr/>
        </p:nvPicPr>
        <p:blipFill>
          <a:blip r:embed="rId2" cstate="print"/>
          <a:srcRect/>
          <a:stretch>
            <a:fillRect/>
          </a:stretch>
        </p:blipFill>
        <p:spPr bwMode="auto">
          <a:xfrm>
            <a:off x="6172200" y="3581400"/>
            <a:ext cx="2362200"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slide(fromBottom)">
                                      <p:cBhvr>
                                        <p:cTn id="7" dur="500"/>
                                        <p:tgtEl>
                                          <p:spTgt spid="3">
                                            <p:txEl>
                                              <p:pRg st="4" end="4"/>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slide(fromBottom)">
                                      <p:cBhvr>
                                        <p:cTn id="10" dur="500"/>
                                        <p:tgtEl>
                                          <p:spTgt spid="3">
                                            <p:txEl>
                                              <p:pRg st="5" end="5"/>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slide(fromBottom)">
                                      <p:cBhvr>
                                        <p:cTn id="13" dur="500"/>
                                        <p:tgtEl>
                                          <p:spTgt spid="3">
                                            <p:txEl>
                                              <p:pRg st="6" end="6"/>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slide(fromBottom)">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t>A volunteer at PRCE texts and emails a staff member the first name only of her client, communicating details about the pregnancy test for data entry. </a:t>
            </a:r>
          </a:p>
          <a:p>
            <a:pPr marL="0" indent="0">
              <a:buNone/>
            </a:pPr>
            <a:endParaRPr lang="en-US" dirty="0"/>
          </a:p>
          <a:p>
            <a:r>
              <a:rPr lang="en-US" dirty="0"/>
              <a:t>Is this a breach of HIPAA?</a:t>
            </a:r>
          </a:p>
          <a:p>
            <a:pPr marL="0" indent="0">
              <a:buNone/>
            </a:pPr>
            <a:endParaRPr lang="en-US" dirty="0"/>
          </a:p>
          <a:p>
            <a:pPr marL="0" indent="0">
              <a:buNone/>
            </a:pPr>
            <a:endParaRPr lang="en-US" dirty="0"/>
          </a:p>
          <a:p>
            <a:pPr marL="0" indent="0">
              <a:buNone/>
            </a:pPr>
            <a:endParaRPr lang="en-US" dirty="0"/>
          </a:p>
          <a:p>
            <a:endParaRPr lang="en-US" dirty="0"/>
          </a:p>
          <a:p>
            <a:r>
              <a:rPr lang="en-US" dirty="0"/>
              <a:t>Yes! No names or initials should be used at all when referring to our clients to each other electronically unless we have encrypted email service and currently we do not. Emails and texts are not secured, so only use client (</a:t>
            </a:r>
            <a:r>
              <a:rPr lang="en-US" u="sng" dirty="0"/>
              <a:t>file) numbers</a:t>
            </a:r>
            <a:r>
              <a:rPr lang="en-US" dirty="0"/>
              <a:t> when communicating about them to each other. If said client does not have a number yet, name her something anonymous such as “New Client”, “Pre Client”,  or “No Number”.</a:t>
            </a:r>
          </a:p>
        </p:txBody>
      </p:sp>
      <p:sp>
        <p:nvSpPr>
          <p:cNvPr id="2" name="Title 1"/>
          <p:cNvSpPr>
            <a:spLocks noGrp="1"/>
          </p:cNvSpPr>
          <p:nvPr>
            <p:ph type="title"/>
          </p:nvPr>
        </p:nvSpPr>
        <p:spPr/>
        <p:txBody>
          <a:bodyPr/>
          <a:lstStyle/>
          <a:p>
            <a:r>
              <a:rPr lang="en-US" dirty="0"/>
              <a:t>Case Study:</a:t>
            </a:r>
          </a:p>
        </p:txBody>
      </p:sp>
      <p:pic>
        <p:nvPicPr>
          <p:cNvPr id="5" name="Picture 2" descr="C:\Documents and Settings\sandy\Local Settings\Temporary Internet Files\Content.IE5\3AKZBU64\MC900439415[2].jpg"/>
          <p:cNvPicPr>
            <a:picLocks noChangeAspect="1" noChangeArrowheads="1"/>
          </p:cNvPicPr>
          <p:nvPr/>
        </p:nvPicPr>
        <p:blipFill>
          <a:blip r:embed="rId2" cstate="print"/>
          <a:srcRect/>
          <a:stretch>
            <a:fillRect/>
          </a:stretch>
        </p:blipFill>
        <p:spPr bwMode="auto">
          <a:xfrm>
            <a:off x="4876800" y="2209800"/>
            <a:ext cx="2057400"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slide(fromBottom)">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Waiting room sign-in sheets (try to black out names if it’s for pregnancy testing, sonogram, or other medical services or use a HIPPA approved sign-in sheet)</a:t>
            </a:r>
          </a:p>
          <a:p>
            <a:r>
              <a:rPr lang="en-US" dirty="0"/>
              <a:t>Client files at front desk or any counter at PRCE (try to face away from traffic)</a:t>
            </a:r>
          </a:p>
          <a:p>
            <a:r>
              <a:rPr lang="en-US" dirty="0"/>
              <a:t>Staff/volunteers talking with clients and being overheard</a:t>
            </a:r>
          </a:p>
          <a:p>
            <a:r>
              <a:rPr lang="en-US" dirty="0"/>
              <a:t>Staff/volunteers talking with each other and being overheard</a:t>
            </a:r>
          </a:p>
          <a:p>
            <a:r>
              <a:rPr lang="en-US" dirty="0"/>
              <a:t>Not a breach provided safeguards were in place to minimize them.</a:t>
            </a:r>
          </a:p>
        </p:txBody>
      </p:sp>
      <p:sp>
        <p:nvSpPr>
          <p:cNvPr id="2" name="Title 1"/>
          <p:cNvSpPr>
            <a:spLocks noGrp="1"/>
          </p:cNvSpPr>
          <p:nvPr>
            <p:ph type="title"/>
          </p:nvPr>
        </p:nvSpPr>
        <p:spPr/>
        <p:txBody>
          <a:bodyPr/>
          <a:lstStyle/>
          <a:p>
            <a:r>
              <a:rPr lang="en-US" dirty="0"/>
              <a:t>Incidental Disclosures:</a:t>
            </a:r>
          </a:p>
        </p:txBody>
      </p:sp>
      <p:pic>
        <p:nvPicPr>
          <p:cNvPr id="16386" name="Picture 2" descr="C:\Documents and Settings\sandy\Local Settings\Temporary Internet Files\Content.IE5\3AKZBU64\MC900078738[1].wmf"/>
          <p:cNvPicPr>
            <a:picLocks noChangeAspect="1" noChangeArrowheads="1"/>
          </p:cNvPicPr>
          <p:nvPr/>
        </p:nvPicPr>
        <p:blipFill>
          <a:blip r:embed="rId2" cstate="print"/>
          <a:srcRect/>
          <a:stretch>
            <a:fillRect/>
          </a:stretch>
        </p:blipFill>
        <p:spPr bwMode="auto">
          <a:xfrm>
            <a:off x="7391400" y="4724400"/>
            <a:ext cx="1546225" cy="1641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Julie, a PRCE client, signs in for her sonogram appointment and happens to notice that her estranged sister was here for a pregnancy test this morning.</a:t>
            </a:r>
          </a:p>
          <a:p>
            <a:endParaRPr lang="en-US" dirty="0"/>
          </a:p>
          <a:p>
            <a:r>
              <a:rPr lang="en-US" dirty="0"/>
              <a:t>Was this a breach of HIPAA?</a:t>
            </a:r>
          </a:p>
          <a:p>
            <a:endParaRPr lang="en-US" dirty="0"/>
          </a:p>
          <a:p>
            <a:pPr marL="349250" indent="-228600"/>
            <a:r>
              <a:rPr lang="en-US" dirty="0"/>
              <a:t>No, but we should make every attempt to conceal identity; such as crossing out the client names or peeling off the sign-in sticker asap. </a:t>
            </a:r>
          </a:p>
          <a:p>
            <a:pPr marL="228600" indent="-228600">
              <a:buNone/>
            </a:pPr>
            <a:r>
              <a:rPr lang="en-US" sz="1700" dirty="0"/>
              <a:t>(This is if we had a sign in sheet for sonograms or other medical services)</a:t>
            </a:r>
          </a:p>
        </p:txBody>
      </p:sp>
      <p:sp>
        <p:nvSpPr>
          <p:cNvPr id="2" name="Title 1"/>
          <p:cNvSpPr>
            <a:spLocks noGrp="1"/>
          </p:cNvSpPr>
          <p:nvPr>
            <p:ph type="title"/>
          </p:nvPr>
        </p:nvSpPr>
        <p:spPr/>
        <p:txBody>
          <a:bodyPr/>
          <a:lstStyle/>
          <a:p>
            <a:r>
              <a:rPr lang="en-US" dirty="0"/>
              <a:t>Case Study:	</a:t>
            </a:r>
          </a:p>
        </p:txBody>
      </p:sp>
      <p:pic>
        <p:nvPicPr>
          <p:cNvPr id="5" name="Picture 2" descr="C:\Documents and Settings\sandy\Local Settings\Temporary Internet Files\Content.IE5\3AKZBU64\MC900439415[2].jpg"/>
          <p:cNvPicPr>
            <a:picLocks noChangeAspect="1" noChangeArrowheads="1"/>
          </p:cNvPicPr>
          <p:nvPr/>
        </p:nvPicPr>
        <p:blipFill>
          <a:blip r:embed="rId2" cstate="print"/>
          <a:srcRect/>
          <a:stretch>
            <a:fillRect/>
          </a:stretch>
        </p:blipFill>
        <p:spPr bwMode="auto">
          <a:xfrm>
            <a:off x="5257800" y="2895600"/>
            <a:ext cx="1828800"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slide(fromBottom)">
                                      <p:cBhvr>
                                        <p:cTn id="7" dur="500"/>
                                        <p:tgtEl>
                                          <p:spTgt spid="3">
                                            <p:txEl>
                                              <p:pRg st="4" end="4"/>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slide(fromBottom)">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 client gave a verbal okay for her “story” to be used at a banquet. The speaker gave her full name and medical history (including HIV status) in his speech.</a:t>
            </a:r>
          </a:p>
          <a:p>
            <a:endParaRPr lang="en-US" dirty="0"/>
          </a:p>
          <a:p>
            <a:r>
              <a:rPr lang="en-US" dirty="0"/>
              <a:t>How could this breach of HIPAA be avoided?</a:t>
            </a:r>
          </a:p>
          <a:p>
            <a:endParaRPr lang="en-US" dirty="0"/>
          </a:p>
          <a:p>
            <a:r>
              <a:rPr lang="en-US" dirty="0"/>
              <a:t>By obtaining a written release</a:t>
            </a:r>
          </a:p>
          <a:p>
            <a:pPr>
              <a:buNone/>
            </a:pPr>
            <a:r>
              <a:rPr lang="en-US" dirty="0"/>
              <a:t>   of information, and sharing the</a:t>
            </a:r>
          </a:p>
          <a:p>
            <a:pPr>
              <a:buNone/>
            </a:pPr>
            <a:r>
              <a:rPr lang="en-US" dirty="0"/>
              <a:t>   minimal amount for the purpose.</a:t>
            </a:r>
          </a:p>
        </p:txBody>
      </p:sp>
      <p:sp>
        <p:nvSpPr>
          <p:cNvPr id="2" name="Title 1"/>
          <p:cNvSpPr>
            <a:spLocks noGrp="1"/>
          </p:cNvSpPr>
          <p:nvPr>
            <p:ph type="title"/>
          </p:nvPr>
        </p:nvSpPr>
        <p:spPr/>
        <p:txBody>
          <a:bodyPr/>
          <a:lstStyle/>
          <a:p>
            <a:r>
              <a:rPr lang="en-US" dirty="0"/>
              <a:t>Case Study:</a:t>
            </a:r>
          </a:p>
        </p:txBody>
      </p:sp>
      <p:pic>
        <p:nvPicPr>
          <p:cNvPr id="5" name="Picture 2" descr="C:\Documents and Settings\sandy\Local Settings\Temporary Internet Files\Content.IE5\3AKZBU64\MC900439415[2].jpg"/>
          <p:cNvPicPr>
            <a:picLocks noChangeAspect="1" noChangeArrowheads="1"/>
          </p:cNvPicPr>
          <p:nvPr/>
        </p:nvPicPr>
        <p:blipFill>
          <a:blip r:embed="rId2" cstate="print"/>
          <a:srcRect/>
          <a:stretch>
            <a:fillRect/>
          </a:stretch>
        </p:blipFill>
        <p:spPr bwMode="auto">
          <a:xfrm>
            <a:off x="6019800" y="4239912"/>
            <a:ext cx="2362200"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slide(fromBottom)">
                                      <p:cBhvr>
                                        <p:cTn id="7" dur="500"/>
                                        <p:tgtEl>
                                          <p:spTgt spid="3">
                                            <p:txEl>
                                              <p:pRg st="4" end="4"/>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slide(fromBottom)">
                                      <p:cBhvr>
                                        <p:cTn id="10" dur="500"/>
                                        <p:tgtEl>
                                          <p:spTgt spid="3">
                                            <p:txEl>
                                              <p:pRg st="5" end="5"/>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slide(fromBottom)">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525963"/>
          </a:xfrm>
        </p:spPr>
        <p:txBody>
          <a:bodyPr/>
          <a:lstStyle/>
          <a:p>
            <a:r>
              <a:rPr lang="en-US" dirty="0"/>
              <a:t>The HIPAA Security Rule’s objective is to protect the confidentiality, integrity, and availability of PHI in electronic form.</a:t>
            </a:r>
          </a:p>
          <a:p>
            <a:pPr lvl="1"/>
            <a:r>
              <a:rPr lang="en-US" dirty="0"/>
              <a:t>Computer information and print outs</a:t>
            </a:r>
          </a:p>
        </p:txBody>
      </p:sp>
      <p:sp>
        <p:nvSpPr>
          <p:cNvPr id="2" name="Title 1"/>
          <p:cNvSpPr>
            <a:spLocks noGrp="1"/>
          </p:cNvSpPr>
          <p:nvPr>
            <p:ph type="title"/>
          </p:nvPr>
        </p:nvSpPr>
        <p:spPr/>
        <p:txBody>
          <a:bodyPr/>
          <a:lstStyle/>
          <a:p>
            <a:r>
              <a:rPr lang="en-US" dirty="0"/>
              <a:t>Security:</a:t>
            </a:r>
          </a:p>
        </p:txBody>
      </p:sp>
      <p:sp>
        <p:nvSpPr>
          <p:cNvPr id="21506" name="Lock"/>
          <p:cNvSpPr>
            <a:spLocks noEditPoints="1" noChangeArrowheads="1"/>
          </p:cNvSpPr>
          <p:nvPr/>
        </p:nvSpPr>
        <p:spPr bwMode="auto">
          <a:xfrm>
            <a:off x="3543300" y="4114800"/>
            <a:ext cx="2057400" cy="1866900"/>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7543800" cy="4330891"/>
          </a:xfrm>
        </p:spPr>
        <p:txBody>
          <a:bodyPr/>
          <a:lstStyle/>
          <a:p>
            <a:r>
              <a:rPr lang="en-US" u="sng" dirty="0"/>
              <a:t>Administrative</a:t>
            </a:r>
            <a:r>
              <a:rPr lang="en-US" dirty="0"/>
              <a:t> safeguards – policies and procedures, training</a:t>
            </a:r>
          </a:p>
          <a:p>
            <a:r>
              <a:rPr lang="en-US" u="sng" dirty="0"/>
              <a:t>Physical</a:t>
            </a:r>
            <a:r>
              <a:rPr lang="en-US" dirty="0"/>
              <a:t> safeguards – door locks, locked cabinets, fireproof storage of records, workstation privacy, etc</a:t>
            </a:r>
          </a:p>
          <a:p>
            <a:r>
              <a:rPr lang="en-US" u="sng" dirty="0"/>
              <a:t>Technical</a:t>
            </a:r>
            <a:r>
              <a:rPr lang="en-US" dirty="0"/>
              <a:t> safeguards – passwords, automatic log off, user IDs , audits, security logs, encryption, etc</a:t>
            </a:r>
          </a:p>
        </p:txBody>
      </p:sp>
      <p:sp>
        <p:nvSpPr>
          <p:cNvPr id="2" name="Title 1"/>
          <p:cNvSpPr>
            <a:spLocks noGrp="1"/>
          </p:cNvSpPr>
          <p:nvPr>
            <p:ph type="title"/>
          </p:nvPr>
        </p:nvSpPr>
        <p:spPr/>
        <p:txBody>
          <a:bodyPr>
            <a:normAutofit fontScale="90000"/>
          </a:bodyPr>
          <a:lstStyle/>
          <a:p>
            <a:r>
              <a:rPr lang="en-US" dirty="0"/>
              <a:t>General Requirements (Security Rule):</a:t>
            </a:r>
          </a:p>
        </p:txBody>
      </p:sp>
      <p:pic>
        <p:nvPicPr>
          <p:cNvPr id="13315" name="Picture 3" descr="C:\Documents and Settings\sandy\Local Settings\Temporary Internet Files\Content.IE5\IFY79B5D\MC900037025[1].wmf"/>
          <p:cNvPicPr>
            <a:picLocks noChangeAspect="1" noChangeArrowheads="1"/>
          </p:cNvPicPr>
          <p:nvPr/>
        </p:nvPicPr>
        <p:blipFill>
          <a:blip r:embed="rId2" cstate="print"/>
          <a:srcRect/>
          <a:stretch>
            <a:fillRect/>
          </a:stretch>
        </p:blipFill>
        <p:spPr bwMode="auto">
          <a:xfrm>
            <a:off x="3542119" y="5055524"/>
            <a:ext cx="1373962" cy="1447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169546"/>
            <a:ext cx="7239000" cy="701040"/>
          </a:xfrm>
        </p:spPr>
        <p:txBody>
          <a:bodyPr>
            <a:normAutofit/>
          </a:bodyPr>
          <a:lstStyle/>
          <a:p>
            <a:r>
              <a:rPr lang="en-US" dirty="0"/>
              <a:t>Bloodborne Pathogen Plan</a:t>
            </a:r>
          </a:p>
        </p:txBody>
      </p:sp>
      <p:sp>
        <p:nvSpPr>
          <p:cNvPr id="3" name="Content Placeholder 2"/>
          <p:cNvSpPr>
            <a:spLocks noGrp="1"/>
          </p:cNvSpPr>
          <p:nvPr>
            <p:ph idx="1"/>
          </p:nvPr>
        </p:nvSpPr>
        <p:spPr>
          <a:xfrm>
            <a:off x="306656" y="830088"/>
            <a:ext cx="7239000" cy="5646911"/>
          </a:xfrm>
        </p:spPr>
        <p:txBody>
          <a:bodyPr>
            <a:normAutofit fontScale="70000" lnSpcReduction="20000"/>
          </a:bodyPr>
          <a:lstStyle/>
          <a:p>
            <a:endParaRPr lang="en-US" dirty="0"/>
          </a:p>
          <a:p>
            <a:r>
              <a:rPr lang="en-US" dirty="0"/>
              <a:t>Personal Protective Equipment</a:t>
            </a:r>
          </a:p>
          <a:p>
            <a:pPr lvl="1"/>
            <a:r>
              <a:rPr lang="en-US" dirty="0"/>
              <a:t>Use gloves when sorting clothes in case they are contaminated or there is something sharp in there</a:t>
            </a:r>
          </a:p>
          <a:p>
            <a:pPr lvl="1"/>
            <a:r>
              <a:rPr lang="en-US" dirty="0"/>
              <a:t>Use gloves when cleaning after a pregnancy test</a:t>
            </a:r>
          </a:p>
          <a:p>
            <a:pPr lvl="1"/>
            <a:r>
              <a:rPr lang="en-US" dirty="0"/>
              <a:t>Use gloves when handling dirty diapers or helping a child with sinus drainage</a:t>
            </a:r>
          </a:p>
          <a:p>
            <a:pPr lvl="1"/>
            <a:r>
              <a:rPr lang="en-US" dirty="0"/>
              <a:t>Use gloves when cleaning after vomit</a:t>
            </a:r>
          </a:p>
          <a:p>
            <a:pPr lvl="1"/>
            <a:r>
              <a:rPr lang="en-US" dirty="0"/>
              <a:t>Use gloves when cleaning toys</a:t>
            </a:r>
          </a:p>
          <a:p>
            <a:pPr lvl="1"/>
            <a:r>
              <a:rPr lang="en-US" dirty="0"/>
              <a:t>Use eye goggles and gloves when changing out disinfectant solution or the rinse tube when using GUS system</a:t>
            </a:r>
          </a:p>
          <a:p>
            <a:pPr lvl="1"/>
            <a:r>
              <a:rPr lang="en-US" dirty="0"/>
              <a:t>Use exam gloves when performing abdominal and vaginal ultrasounds</a:t>
            </a:r>
          </a:p>
          <a:p>
            <a:pPr lvl="1"/>
            <a:r>
              <a:rPr lang="en-US" dirty="0"/>
              <a:t>Wash hands and use hand sanitizer often</a:t>
            </a:r>
          </a:p>
          <a:p>
            <a:pPr lvl="1"/>
            <a:r>
              <a:rPr lang="en-US" dirty="0"/>
              <a:t>When in doubt, use gloves</a:t>
            </a:r>
          </a:p>
          <a:p>
            <a:pPr lvl="1"/>
            <a:endParaRPr lang="en-US" dirty="0"/>
          </a:p>
          <a:p>
            <a:pPr lvl="0">
              <a:buClr>
                <a:srgbClr val="575F6D"/>
              </a:buClr>
            </a:pPr>
            <a:r>
              <a:rPr lang="en-US" dirty="0">
                <a:solidFill>
                  <a:prstClr val="black"/>
                </a:solidFill>
              </a:rPr>
              <a:t>Covid-19 Personal Protective Equipment</a:t>
            </a:r>
          </a:p>
          <a:p>
            <a:pPr lvl="1">
              <a:buClr>
                <a:srgbClr val="F5CD2D"/>
              </a:buClr>
            </a:pPr>
            <a:r>
              <a:rPr lang="en-US" dirty="0">
                <a:solidFill>
                  <a:prstClr val="black">
                    <a:tint val="85000"/>
                  </a:prstClr>
                </a:solidFill>
              </a:rPr>
              <a:t>Gloves</a:t>
            </a:r>
          </a:p>
          <a:p>
            <a:pPr lvl="1">
              <a:buClr>
                <a:srgbClr val="F5CD2D"/>
              </a:buClr>
            </a:pPr>
            <a:r>
              <a:rPr lang="en-US" dirty="0">
                <a:solidFill>
                  <a:prstClr val="black">
                    <a:tint val="85000"/>
                  </a:prstClr>
                </a:solidFill>
              </a:rPr>
              <a:t>Eye protection, e.g.: goggles, safety glasses</a:t>
            </a:r>
          </a:p>
          <a:p>
            <a:pPr lvl="1">
              <a:buClr>
                <a:srgbClr val="F5CD2D"/>
              </a:buClr>
            </a:pPr>
            <a:r>
              <a:rPr lang="en-US" dirty="0">
                <a:solidFill>
                  <a:prstClr val="black">
                    <a:tint val="85000"/>
                  </a:prstClr>
                </a:solidFill>
              </a:rPr>
              <a:t>Facemask</a:t>
            </a:r>
          </a:p>
          <a:p>
            <a:pPr lvl="1">
              <a:buClr>
                <a:srgbClr val="F5CD2D"/>
              </a:buClr>
            </a:pPr>
            <a:r>
              <a:rPr lang="en-US" dirty="0">
                <a:solidFill>
                  <a:prstClr val="black">
                    <a:tint val="85000"/>
                  </a:prstClr>
                </a:solidFill>
              </a:rPr>
              <a:t>Face shield</a:t>
            </a:r>
          </a:p>
          <a:p>
            <a:pPr marL="0" lvl="0" indent="0">
              <a:buClr>
                <a:srgbClr val="575F6D"/>
              </a:buClr>
              <a:buNone/>
            </a:pPr>
            <a:endParaRPr lang="en-US" dirty="0">
              <a:solidFill>
                <a:prstClr val="black"/>
              </a:solidFill>
            </a:endParaRPr>
          </a:p>
          <a:p>
            <a:pPr marL="0" lvl="0" indent="0">
              <a:buClr>
                <a:srgbClr val="575F6D"/>
              </a:buClr>
              <a:buNone/>
            </a:pPr>
            <a:endParaRPr lang="en-US" dirty="0">
              <a:solidFill>
                <a:prstClr val="black"/>
              </a:solidFill>
            </a:endParaRPr>
          </a:p>
          <a:p>
            <a:pPr lvl="1"/>
            <a:endParaRPr lang="en-US" dirty="0"/>
          </a:p>
        </p:txBody>
      </p:sp>
      <p:pic>
        <p:nvPicPr>
          <p:cNvPr id="1027" name="Picture 3" descr="C:\Documents and Settings\sandy\Local Settings\Temporary Internet Files\Content.IE5\L50KJUG2\MC900215293[1].wmf"/>
          <p:cNvPicPr>
            <a:picLocks noChangeAspect="1" noChangeArrowheads="1"/>
          </p:cNvPicPr>
          <p:nvPr/>
        </p:nvPicPr>
        <p:blipFill>
          <a:blip r:embed="rId2" cstate="print"/>
          <a:srcRect/>
          <a:stretch>
            <a:fillRect/>
          </a:stretch>
        </p:blipFill>
        <p:spPr bwMode="auto">
          <a:xfrm>
            <a:off x="7239000" y="2818598"/>
            <a:ext cx="1605271" cy="2163778"/>
          </a:xfrm>
          <a:prstGeom prst="rect">
            <a:avLst/>
          </a:prstGeom>
          <a:noFill/>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467600" cy="4525963"/>
          </a:xfrm>
        </p:spPr>
        <p:txBody>
          <a:bodyPr>
            <a:normAutofit/>
          </a:bodyPr>
          <a:lstStyle/>
          <a:p>
            <a:r>
              <a:rPr lang="en-US" dirty="0"/>
              <a:t>Information Access:</a:t>
            </a:r>
          </a:p>
          <a:p>
            <a:pPr lvl="1"/>
            <a:r>
              <a:rPr lang="en-US" dirty="0"/>
              <a:t>Restrict to minimum: the minimum people with the minimum access that each one needs</a:t>
            </a:r>
          </a:p>
          <a:p>
            <a:pPr lvl="1"/>
            <a:r>
              <a:rPr lang="en-US" dirty="0"/>
              <a:t>Never allow access rights to be transferred</a:t>
            </a:r>
          </a:p>
          <a:p>
            <a:pPr lvl="1"/>
            <a:r>
              <a:rPr lang="en-US" dirty="0"/>
              <a:t>Review policies and procedures annually</a:t>
            </a:r>
          </a:p>
        </p:txBody>
      </p:sp>
      <p:sp>
        <p:nvSpPr>
          <p:cNvPr id="2" name="Title 1"/>
          <p:cNvSpPr>
            <a:spLocks noGrp="1"/>
          </p:cNvSpPr>
          <p:nvPr>
            <p:ph type="title"/>
          </p:nvPr>
        </p:nvSpPr>
        <p:spPr/>
        <p:txBody>
          <a:bodyPr/>
          <a:lstStyle/>
          <a:p>
            <a:r>
              <a:rPr lang="en-US" dirty="0"/>
              <a:t>Administrative Safeguards: </a:t>
            </a:r>
          </a:p>
        </p:txBody>
      </p:sp>
      <p:pic>
        <p:nvPicPr>
          <p:cNvPr id="26626" name="Picture 2" descr="C:\Documents and Settings\sandy\Local Settings\Temporary Internet Files\Content.IE5\IFY79B5D\MC900196326[1].wmf"/>
          <p:cNvPicPr>
            <a:picLocks noChangeAspect="1" noChangeArrowheads="1"/>
          </p:cNvPicPr>
          <p:nvPr/>
        </p:nvPicPr>
        <p:blipFill>
          <a:blip r:embed="rId2" cstate="print"/>
          <a:srcRect/>
          <a:stretch>
            <a:fillRect/>
          </a:stretch>
        </p:blipFill>
        <p:spPr bwMode="auto">
          <a:xfrm>
            <a:off x="6407062" y="4572000"/>
            <a:ext cx="1427683" cy="14116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lstStyle/>
          <a:p>
            <a:r>
              <a:rPr lang="en-US" dirty="0"/>
              <a:t>Workstation security standard:</a:t>
            </a:r>
          </a:p>
          <a:p>
            <a:pPr lvl="1"/>
            <a:r>
              <a:rPr lang="en-US" dirty="0"/>
              <a:t>Position monitors to avoid passersby</a:t>
            </a:r>
          </a:p>
          <a:p>
            <a:pPr lvl="1"/>
            <a:r>
              <a:rPr lang="en-US" dirty="0"/>
              <a:t>Have password-protected screensavers</a:t>
            </a:r>
          </a:p>
          <a:p>
            <a:pPr lvl="1"/>
            <a:r>
              <a:rPr lang="en-US" dirty="0"/>
              <a:t>Limit access to workstations, file cabinets, etc.</a:t>
            </a:r>
          </a:p>
        </p:txBody>
      </p:sp>
      <p:sp>
        <p:nvSpPr>
          <p:cNvPr id="2" name="Title 1"/>
          <p:cNvSpPr>
            <a:spLocks noGrp="1"/>
          </p:cNvSpPr>
          <p:nvPr>
            <p:ph type="title"/>
          </p:nvPr>
        </p:nvSpPr>
        <p:spPr/>
        <p:txBody>
          <a:bodyPr/>
          <a:lstStyle/>
          <a:p>
            <a:r>
              <a:rPr lang="en-US" dirty="0"/>
              <a:t>Physical Safeguards:</a:t>
            </a:r>
          </a:p>
        </p:txBody>
      </p:sp>
      <p:pic>
        <p:nvPicPr>
          <p:cNvPr id="31746" name="Picture 2" descr="C:\Documents and Settings\sandy\Local Settings\Temporary Internet Files\Content.IE5\BKE0QQIH\MP900390550[1].jpg"/>
          <p:cNvPicPr>
            <a:picLocks noChangeAspect="1" noChangeArrowheads="1"/>
          </p:cNvPicPr>
          <p:nvPr/>
        </p:nvPicPr>
        <p:blipFill>
          <a:blip r:embed="rId2" cstate="print"/>
          <a:srcRect/>
          <a:stretch>
            <a:fillRect/>
          </a:stretch>
        </p:blipFill>
        <p:spPr bwMode="auto">
          <a:xfrm>
            <a:off x="4876800" y="4114800"/>
            <a:ext cx="3337133" cy="23804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 PRCE staff member is teaching a volunteer how to use our computer system. She provides the volunteer with her password for future use.</a:t>
            </a:r>
          </a:p>
          <a:p>
            <a:endParaRPr lang="en-US" dirty="0"/>
          </a:p>
          <a:p>
            <a:r>
              <a:rPr lang="en-US" dirty="0"/>
              <a:t>Is this an allowable practice under HIPAA?</a:t>
            </a:r>
          </a:p>
          <a:p>
            <a:endParaRPr lang="en-US" dirty="0"/>
          </a:p>
          <a:p>
            <a:r>
              <a:rPr lang="en-US" dirty="0"/>
              <a:t>No, each staff or volunteer</a:t>
            </a:r>
          </a:p>
          <a:p>
            <a:pPr>
              <a:buNone/>
            </a:pPr>
            <a:r>
              <a:rPr lang="en-US" dirty="0"/>
              <a:t>   should have his or her own login</a:t>
            </a:r>
          </a:p>
          <a:p>
            <a:pPr>
              <a:buNone/>
            </a:pPr>
            <a:r>
              <a:rPr lang="en-US" dirty="0"/>
              <a:t>   and be limited to ‘as needed’ </a:t>
            </a:r>
          </a:p>
          <a:p>
            <a:pPr>
              <a:buNone/>
            </a:pPr>
            <a:r>
              <a:rPr lang="en-US" dirty="0"/>
              <a:t>   access.</a:t>
            </a:r>
          </a:p>
        </p:txBody>
      </p:sp>
      <p:sp>
        <p:nvSpPr>
          <p:cNvPr id="3" name="Title 2"/>
          <p:cNvSpPr>
            <a:spLocks noGrp="1"/>
          </p:cNvSpPr>
          <p:nvPr>
            <p:ph type="title"/>
          </p:nvPr>
        </p:nvSpPr>
        <p:spPr/>
        <p:txBody>
          <a:bodyPr/>
          <a:lstStyle/>
          <a:p>
            <a:r>
              <a:rPr lang="en-US" dirty="0"/>
              <a:t>Case Study:</a:t>
            </a:r>
          </a:p>
        </p:txBody>
      </p:sp>
      <p:pic>
        <p:nvPicPr>
          <p:cNvPr id="6" name="Picture 2" descr="C:\Documents and Settings\sandy\Local Settings\Temporary Internet Files\Content.IE5\3AKZBU64\MC900439415[2].jpg"/>
          <p:cNvPicPr>
            <a:picLocks noChangeAspect="1" noChangeArrowheads="1"/>
          </p:cNvPicPr>
          <p:nvPr/>
        </p:nvPicPr>
        <p:blipFill>
          <a:blip r:embed="rId2" cstate="print"/>
          <a:srcRect/>
          <a:stretch>
            <a:fillRect/>
          </a:stretch>
        </p:blipFill>
        <p:spPr bwMode="auto">
          <a:xfrm>
            <a:off x="5562600" y="4093536"/>
            <a:ext cx="2362200"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slide(fromBottom)">
                                      <p:cBhvr>
                                        <p:cTn id="7" dur="500"/>
                                        <p:tgtEl>
                                          <p:spTgt spid="2">
                                            <p:txEl>
                                              <p:pRg st="4" end="4"/>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slide(fromBottom)">
                                      <p:cBhvr>
                                        <p:cTn id="10" dur="500"/>
                                        <p:tgtEl>
                                          <p:spTgt spid="2">
                                            <p:txEl>
                                              <p:pRg st="5" end="5"/>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slide(fromBottom)">
                                      <p:cBhvr>
                                        <p:cTn id="13" dur="500"/>
                                        <p:tgtEl>
                                          <p:spTgt spid="2">
                                            <p:txEl>
                                              <p:pRg st="6" end="6"/>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slide(fromBottom)">
                                      <p:cBhvr>
                                        <p:cTn id="1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A staff member steps away from her desk and leaves her computer pulled up to a client she’d been working with. A client is left waiting in the hallway, and sees her friend’s name on the computer, and that her pregnancy test was positive.</a:t>
            </a:r>
          </a:p>
          <a:p>
            <a:endParaRPr lang="en-US" dirty="0"/>
          </a:p>
          <a:p>
            <a:r>
              <a:rPr lang="en-US" dirty="0"/>
              <a:t>What can be done to prevent this accidental /incidental disclosure?</a:t>
            </a:r>
          </a:p>
          <a:p>
            <a:endParaRPr lang="en-US" dirty="0"/>
          </a:p>
          <a:p>
            <a:r>
              <a:rPr lang="en-US" dirty="0"/>
              <a:t>Position the screen away from</a:t>
            </a:r>
          </a:p>
          <a:p>
            <a:pPr>
              <a:buNone/>
            </a:pPr>
            <a:r>
              <a:rPr lang="en-US" dirty="0"/>
              <a:t>   view, minimize or close the screen.</a:t>
            </a:r>
          </a:p>
        </p:txBody>
      </p:sp>
      <p:sp>
        <p:nvSpPr>
          <p:cNvPr id="2" name="Title 1"/>
          <p:cNvSpPr>
            <a:spLocks noGrp="1"/>
          </p:cNvSpPr>
          <p:nvPr>
            <p:ph type="title"/>
          </p:nvPr>
        </p:nvSpPr>
        <p:spPr/>
        <p:txBody>
          <a:bodyPr/>
          <a:lstStyle/>
          <a:p>
            <a:r>
              <a:rPr lang="en-US" dirty="0"/>
              <a:t>Case Study:</a:t>
            </a:r>
          </a:p>
        </p:txBody>
      </p:sp>
      <p:pic>
        <p:nvPicPr>
          <p:cNvPr id="22530" name="Picture 2" descr="C:\Documents and Settings\sandy\Local Settings\Temporary Internet Files\Content.IE5\3AKZBU64\MC900439415[1].jpg"/>
          <p:cNvPicPr>
            <a:picLocks noChangeAspect="1" noChangeArrowheads="1"/>
          </p:cNvPicPr>
          <p:nvPr/>
        </p:nvPicPr>
        <p:blipFill>
          <a:blip r:embed="rId2" cstate="print"/>
          <a:srcRect/>
          <a:stretch>
            <a:fillRect/>
          </a:stretch>
        </p:blipFill>
        <p:spPr bwMode="auto">
          <a:xfrm>
            <a:off x="5867400" y="4648200"/>
            <a:ext cx="2057400"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slide(fromBottom)">
                                      <p:cBhvr>
                                        <p:cTn id="7" dur="500"/>
                                        <p:tgtEl>
                                          <p:spTgt spid="3">
                                            <p:txEl>
                                              <p:pRg st="4" end="4"/>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slide(fromBottom)">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 Hope Program client is left waiting in the waiting room prior to her class. She notices a file at the front desk, opens it, and peruses it.</a:t>
            </a:r>
          </a:p>
          <a:p>
            <a:endParaRPr lang="en-US" dirty="0"/>
          </a:p>
          <a:p>
            <a:r>
              <a:rPr lang="en-US" dirty="0"/>
              <a:t>How could this breach of HIPAA be prevented?</a:t>
            </a:r>
          </a:p>
          <a:p>
            <a:endParaRPr lang="en-US" dirty="0"/>
          </a:p>
          <a:p>
            <a:r>
              <a:rPr lang="en-US" dirty="0"/>
              <a:t>All client files should be</a:t>
            </a:r>
          </a:p>
          <a:p>
            <a:pPr>
              <a:buNone/>
            </a:pPr>
            <a:r>
              <a:rPr lang="en-US" dirty="0"/>
              <a:t>   kept in a lockable cabinet,</a:t>
            </a:r>
          </a:p>
          <a:p>
            <a:pPr>
              <a:buNone/>
            </a:pPr>
            <a:r>
              <a:rPr lang="en-US" dirty="0"/>
              <a:t>   or at least out of reach.</a:t>
            </a:r>
          </a:p>
        </p:txBody>
      </p:sp>
      <p:sp>
        <p:nvSpPr>
          <p:cNvPr id="2" name="Title 1"/>
          <p:cNvSpPr>
            <a:spLocks noGrp="1"/>
          </p:cNvSpPr>
          <p:nvPr>
            <p:ph type="title"/>
          </p:nvPr>
        </p:nvSpPr>
        <p:spPr/>
        <p:txBody>
          <a:bodyPr/>
          <a:lstStyle/>
          <a:p>
            <a:r>
              <a:rPr lang="en-US" dirty="0"/>
              <a:t>Case Study:</a:t>
            </a:r>
          </a:p>
        </p:txBody>
      </p:sp>
      <p:pic>
        <p:nvPicPr>
          <p:cNvPr id="23554" name="Picture 2" descr="C:\Documents and Settings\sandy\Local Settings\Temporary Internet Files\Content.IE5\3AKZBU64\MC900439415[1].jpg"/>
          <p:cNvPicPr>
            <a:picLocks noChangeAspect="1" noChangeArrowheads="1"/>
          </p:cNvPicPr>
          <p:nvPr/>
        </p:nvPicPr>
        <p:blipFill>
          <a:blip r:embed="rId2" cstate="print"/>
          <a:srcRect/>
          <a:stretch>
            <a:fillRect/>
          </a:stretch>
        </p:blipFill>
        <p:spPr bwMode="auto">
          <a:xfrm>
            <a:off x="5562600" y="4004867"/>
            <a:ext cx="1905000" cy="190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slide(fromBottom)">
                                      <p:cBhvr>
                                        <p:cTn id="7" dur="500"/>
                                        <p:tgtEl>
                                          <p:spTgt spid="3">
                                            <p:txEl>
                                              <p:pRg st="4" end="4"/>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slide(fromBottom)">
                                      <p:cBhvr>
                                        <p:cTn id="10" dur="500"/>
                                        <p:tgtEl>
                                          <p:spTgt spid="3">
                                            <p:txEl>
                                              <p:pRg st="5" end="5"/>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slide(fromBottom)">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4876800"/>
            <a:ext cx="8229600" cy="1143000"/>
          </a:xfrm>
        </p:spPr>
        <p:txBody>
          <a:bodyPr>
            <a:normAutofit fontScale="90000"/>
          </a:bodyPr>
          <a:lstStyle/>
          <a:p>
            <a:pPr algn="ctr"/>
            <a:r>
              <a:rPr lang="en-US" dirty="0"/>
              <a:t>Start Practicing HIPAA!</a:t>
            </a:r>
            <a:br>
              <a:rPr lang="en-US" dirty="0"/>
            </a:br>
            <a:br>
              <a:rPr lang="en-US" dirty="0"/>
            </a:br>
            <a:r>
              <a:rPr lang="en-US" dirty="0"/>
              <a:t>If you have any questions about Hipaa, please get in touch with Maegan</a:t>
            </a:r>
            <a:br>
              <a:rPr lang="en-US" dirty="0"/>
            </a:br>
            <a:r>
              <a:rPr lang="en-US" sz="2700" dirty="0">
                <a:solidFill>
                  <a:schemeClr val="tx1"/>
                </a:solidFill>
              </a:rPr>
              <a:t>maeganmprce@gmail.com</a:t>
            </a:r>
            <a:br>
              <a:rPr lang="en-US" dirty="0"/>
            </a:br>
            <a:br>
              <a:rPr lang="en-US" dirty="0"/>
            </a:br>
            <a:r>
              <a:rPr lang="en-US" dirty="0"/>
              <a:t>Thanks! You’re done with the 2024 osha and hipaa yearly self-training!</a:t>
            </a:r>
            <a:br>
              <a:rPr lang="en-US" dirty="0"/>
            </a:br>
            <a:br>
              <a:rPr lang="en-US" dirty="0"/>
            </a:br>
            <a:endParaRPr lang="en-US" dirty="0"/>
          </a:p>
        </p:txBody>
      </p:sp>
    </p:spTree>
  </p:cSld>
  <p:clrMapOvr>
    <a:masterClrMapping/>
  </p:clrMapOvr>
  <p:transition advClick="0" advTm="10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123" y="382428"/>
            <a:ext cx="7053545" cy="1232095"/>
          </a:xfrm>
        </p:spPr>
        <p:txBody>
          <a:bodyPr>
            <a:normAutofit/>
          </a:bodyPr>
          <a:lstStyle/>
          <a:p>
            <a:pPr algn="ctr"/>
            <a:r>
              <a:rPr lang="en-US" b="1" dirty="0"/>
              <a:t>“prce Proper Glove Removal” Technique</a:t>
            </a:r>
          </a:p>
        </p:txBody>
      </p:sp>
      <p:sp>
        <p:nvSpPr>
          <p:cNvPr id="3" name="Content Placeholder 2"/>
          <p:cNvSpPr>
            <a:spLocks noGrp="1"/>
          </p:cNvSpPr>
          <p:nvPr>
            <p:ph idx="1"/>
          </p:nvPr>
        </p:nvSpPr>
        <p:spPr>
          <a:xfrm>
            <a:off x="112385" y="1524000"/>
            <a:ext cx="6593215" cy="4495800"/>
          </a:xfrm>
        </p:spPr>
        <p:txBody>
          <a:bodyPr>
            <a:normAutofit/>
          </a:bodyPr>
          <a:lstStyle/>
          <a:p>
            <a:pPr marL="0" indent="0">
              <a:buNone/>
            </a:pPr>
            <a:endParaRPr lang="en-US" dirty="0"/>
          </a:p>
          <a:p>
            <a:pPr>
              <a:buFont typeface="+mj-lt"/>
              <a:buAutoNum type="arabicPeriod"/>
            </a:pPr>
            <a:r>
              <a:rPr lang="en-US" sz="1800" dirty="0"/>
              <a:t>Pinch the first glove at the wrist and pull down touching only the outside of the glove.</a:t>
            </a:r>
          </a:p>
          <a:p>
            <a:pPr>
              <a:buFont typeface="+mj-lt"/>
              <a:buAutoNum type="arabicPeriod"/>
            </a:pPr>
            <a:r>
              <a:rPr lang="en-US" sz="1800" dirty="0"/>
              <a:t>Ball up the removed glove in the palm of your gloved hand.</a:t>
            </a:r>
          </a:p>
          <a:p>
            <a:pPr>
              <a:buFont typeface="+mj-lt"/>
              <a:buAutoNum type="arabicPeriod"/>
            </a:pPr>
            <a:r>
              <a:rPr lang="en-US" sz="1800" dirty="0"/>
              <a:t>Slide an ungloved finger inside the other glove touching only the inside with your ungloved finger.</a:t>
            </a:r>
          </a:p>
          <a:p>
            <a:pPr>
              <a:buFont typeface="+mj-lt"/>
              <a:buAutoNum type="arabicPeriod"/>
            </a:pPr>
            <a:r>
              <a:rPr lang="en-US" sz="1800" dirty="0"/>
              <a:t>Peel the second glove off inside out, trapping it in your palm.</a:t>
            </a:r>
          </a:p>
          <a:p>
            <a:pPr>
              <a:buFont typeface="+mj-lt"/>
              <a:buAutoNum type="arabicPeriod"/>
            </a:pPr>
            <a:r>
              <a:rPr lang="en-US" sz="1800" dirty="0"/>
              <a:t>Discard the balled up gloves in the proper receptacle.</a:t>
            </a:r>
          </a:p>
          <a:p>
            <a:pPr>
              <a:buFont typeface="+mj-lt"/>
              <a:buAutoNum type="arabicPeriod"/>
            </a:pPr>
            <a:r>
              <a:rPr lang="en-US" sz="1800" dirty="0"/>
              <a:t>Gloves with any visible blood, urine, vaginal secretions, or OPIM are to be disposed in the “Biohazard” garbage bin and all other gloves may be discarded in the closest regular garbage bin.</a:t>
            </a:r>
          </a:p>
          <a:p>
            <a:pPr marL="342900" indent="-342900">
              <a:buFont typeface="+mj-lt"/>
              <a:buAutoNum type="arabicPeriod"/>
            </a:pPr>
            <a:r>
              <a:rPr lang="en-US" sz="1800" dirty="0"/>
              <a:t>Wash hands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828800"/>
            <a:ext cx="2164756" cy="2471739"/>
          </a:xfrm>
          <a:prstGeom prst="rect">
            <a:avLst/>
          </a:prstGeom>
        </p:spPr>
      </p:pic>
    </p:spTree>
    <p:extLst>
      <p:ext uri="{BB962C8B-B14F-4D97-AF65-F5344CB8AC3E}">
        <p14:creationId xmlns:p14="http://schemas.microsoft.com/office/powerpoint/2010/main" val="3434178792"/>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407"/>
            <a:ext cx="7239000" cy="624840"/>
          </a:xfrm>
        </p:spPr>
        <p:txBody>
          <a:bodyPr>
            <a:normAutofit/>
          </a:bodyPr>
          <a:lstStyle/>
          <a:p>
            <a:pPr algn="ctr"/>
            <a:r>
              <a:rPr lang="en-US" dirty="0"/>
              <a:t>Prce hand wash technique</a:t>
            </a:r>
          </a:p>
        </p:txBody>
      </p:sp>
      <p:pic>
        <p:nvPicPr>
          <p:cNvPr id="14" name="Content Placeholder 1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8098" y="1414778"/>
            <a:ext cx="2780085" cy="1526256"/>
          </a:xfr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043" y="3075816"/>
            <a:ext cx="2776140" cy="155320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771" y="4763129"/>
            <a:ext cx="2811462" cy="1601297"/>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8599" y="1420446"/>
            <a:ext cx="2757948" cy="1530743"/>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23150" y="3037975"/>
            <a:ext cx="2789612" cy="1556450"/>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64979" y="4759537"/>
            <a:ext cx="2892343" cy="1590280"/>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23227" y="1397514"/>
            <a:ext cx="2828361" cy="1572796"/>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88764" y="3686975"/>
            <a:ext cx="2804139" cy="1570451"/>
          </a:xfrm>
          <a:prstGeom prst="rect">
            <a:avLst/>
          </a:prstGeom>
        </p:spPr>
      </p:pic>
      <p:sp>
        <p:nvSpPr>
          <p:cNvPr id="24" name="TextBox 23">
            <a:hlinkClick r:id="rId10"/>
          </p:cNvPr>
          <p:cNvSpPr txBox="1"/>
          <p:nvPr/>
        </p:nvSpPr>
        <p:spPr>
          <a:xfrm>
            <a:off x="6117815" y="5334154"/>
            <a:ext cx="2340836" cy="1015663"/>
          </a:xfrm>
          <a:prstGeom prst="rect">
            <a:avLst/>
          </a:prstGeom>
          <a:noFill/>
        </p:spPr>
        <p:txBody>
          <a:bodyPr wrap="square" rtlCol="0">
            <a:spAutoFit/>
          </a:bodyPr>
          <a:lstStyle/>
          <a:p>
            <a:r>
              <a:rPr lang="en-US" sz="2000" dirty="0"/>
              <a:t>Lastly, open the door with your used paper towe</a:t>
            </a:r>
            <a:r>
              <a:rPr lang="en-US" dirty="0"/>
              <a:t>l!</a:t>
            </a:r>
          </a:p>
        </p:txBody>
      </p:sp>
      <p:sp>
        <p:nvSpPr>
          <p:cNvPr id="25" name="TextBox 24">
            <a:hlinkClick r:id="rId10"/>
          </p:cNvPr>
          <p:cNvSpPr txBox="1"/>
          <p:nvPr/>
        </p:nvSpPr>
        <p:spPr>
          <a:xfrm>
            <a:off x="5857586" y="2959931"/>
            <a:ext cx="2623477" cy="523220"/>
          </a:xfrm>
          <a:prstGeom prst="rect">
            <a:avLst/>
          </a:prstGeom>
          <a:noFill/>
        </p:spPr>
        <p:txBody>
          <a:bodyPr wrap="square" rtlCol="0">
            <a:spAutoFit/>
          </a:bodyPr>
          <a:lstStyle/>
          <a:p>
            <a:r>
              <a:rPr lang="en-US" sz="1400" dirty="0"/>
              <a:t>Pinch under each fingernail next</a:t>
            </a:r>
          </a:p>
        </p:txBody>
      </p:sp>
    </p:spTree>
    <p:extLst>
      <p:ext uri="{BB962C8B-B14F-4D97-AF65-F5344CB8AC3E}">
        <p14:creationId xmlns:p14="http://schemas.microsoft.com/office/powerpoint/2010/main" val="1959710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Bloodborne pathogen exposure</a:t>
            </a:r>
          </a:p>
        </p:txBody>
      </p:sp>
      <p:sp>
        <p:nvSpPr>
          <p:cNvPr id="3" name="Content Placeholder 2"/>
          <p:cNvSpPr>
            <a:spLocks noGrp="1"/>
          </p:cNvSpPr>
          <p:nvPr>
            <p:ph idx="1"/>
          </p:nvPr>
        </p:nvSpPr>
        <p:spPr/>
        <p:txBody>
          <a:bodyPr/>
          <a:lstStyle/>
          <a:p>
            <a:r>
              <a:rPr lang="en-US" dirty="0"/>
              <a:t>If you are exposed to blood or any bodily fluid that might contain blood while here at PRCE:</a:t>
            </a:r>
          </a:p>
          <a:p>
            <a:pPr>
              <a:buNone/>
            </a:pPr>
            <a:endParaRPr lang="en-US" dirty="0"/>
          </a:p>
          <a:p>
            <a:pPr lvl="1"/>
            <a:r>
              <a:rPr lang="en-US" dirty="0"/>
              <a:t>Wash the area thoroughly with soap and water</a:t>
            </a:r>
          </a:p>
          <a:p>
            <a:pPr lvl="1"/>
            <a:r>
              <a:rPr lang="en-US" dirty="0"/>
              <a:t>Contact Gail Duhon, Maegan Ramirez, or Annis Felicien, MSN, RN, Nurse Manager for further assistance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Hepatitis B and C</a:t>
            </a:r>
          </a:p>
        </p:txBody>
      </p:sp>
      <p:sp>
        <p:nvSpPr>
          <p:cNvPr id="3" name="Content Placeholder 2"/>
          <p:cNvSpPr>
            <a:spLocks noGrp="1"/>
          </p:cNvSpPr>
          <p:nvPr>
            <p:ph idx="1"/>
          </p:nvPr>
        </p:nvSpPr>
        <p:spPr>
          <a:xfrm>
            <a:off x="457200" y="2286000"/>
            <a:ext cx="7239000" cy="3581400"/>
          </a:xfrm>
        </p:spPr>
        <p:txBody>
          <a:bodyPr/>
          <a:lstStyle/>
          <a:p>
            <a:pPr>
              <a:buNone/>
            </a:pPr>
            <a:r>
              <a:rPr lang="en-US" u="sng" dirty="0"/>
              <a:t>Hepatitis B</a:t>
            </a:r>
            <a:r>
              <a:rPr lang="en-US" dirty="0"/>
              <a:t>			</a:t>
            </a:r>
            <a:r>
              <a:rPr lang="en-US" u="sng" dirty="0"/>
              <a:t>Hepatitis C</a:t>
            </a:r>
          </a:p>
          <a:p>
            <a:pPr>
              <a:buNone/>
            </a:pPr>
            <a:r>
              <a:rPr lang="en-US" dirty="0"/>
              <a:t>Bloodborne			Usually via needles</a:t>
            </a:r>
          </a:p>
          <a:p>
            <a:pPr>
              <a:buNone/>
            </a:pPr>
            <a:r>
              <a:rPr lang="en-US" dirty="0"/>
              <a:t>Jaundice			Extreme fatigue</a:t>
            </a:r>
          </a:p>
          <a:p>
            <a:pPr>
              <a:buNone/>
            </a:pPr>
            <a:endParaRPr lang="en-US" sz="2000" dirty="0"/>
          </a:p>
          <a:p>
            <a:pPr>
              <a:buNone/>
            </a:pPr>
            <a:r>
              <a:rPr lang="en-US" sz="2000" dirty="0"/>
              <a:t>*Research of risks and benefits to the Hep. B vaccine is recommended.</a:t>
            </a:r>
          </a:p>
        </p:txBody>
      </p:sp>
      <p:pic>
        <p:nvPicPr>
          <p:cNvPr id="6146" name="Picture 2" descr="C:\Documents and Settings\sandy\Local Settings\Temporary Internet Files\Content.IE5\L50KJUG2\MC900447141[1].jpg"/>
          <p:cNvPicPr>
            <a:picLocks noChangeAspect="1" noChangeArrowheads="1"/>
          </p:cNvPicPr>
          <p:nvPr/>
        </p:nvPicPr>
        <p:blipFill>
          <a:blip r:embed="rId2" cstate="print"/>
          <a:srcRect/>
          <a:stretch>
            <a:fillRect/>
          </a:stretch>
        </p:blipFill>
        <p:spPr bwMode="auto">
          <a:xfrm>
            <a:off x="6096000" y="228600"/>
            <a:ext cx="1143000" cy="135466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a:t>
            </a:r>
          </a:p>
        </p:txBody>
      </p:sp>
      <p:sp>
        <p:nvSpPr>
          <p:cNvPr id="3" name="Content Placeholder 2"/>
          <p:cNvSpPr>
            <a:spLocks noGrp="1"/>
          </p:cNvSpPr>
          <p:nvPr>
            <p:ph idx="1"/>
          </p:nvPr>
        </p:nvSpPr>
        <p:spPr/>
        <p:txBody>
          <a:bodyPr/>
          <a:lstStyle/>
          <a:p>
            <a:r>
              <a:rPr lang="en-US" dirty="0"/>
              <a:t>Contracted through intimate contact, blood, and needles</a:t>
            </a:r>
          </a:p>
          <a:p>
            <a:r>
              <a:rPr lang="en-US" dirty="0"/>
              <a:t>Symptoms are swollen lymph nodes and unusual infections</a:t>
            </a:r>
          </a:p>
        </p:txBody>
      </p:sp>
      <p:pic>
        <p:nvPicPr>
          <p:cNvPr id="7172" name="Picture 4" descr="C:\Documents and Settings\sandy\Local Settings\Temporary Internet Files\Content.IE5\NA9K5VCB\MP900424376[1].jpg"/>
          <p:cNvPicPr>
            <a:picLocks noChangeAspect="1" noChangeArrowheads="1"/>
          </p:cNvPicPr>
          <p:nvPr/>
        </p:nvPicPr>
        <p:blipFill>
          <a:blip r:embed="rId2" cstate="print"/>
          <a:srcRect/>
          <a:stretch>
            <a:fillRect/>
          </a:stretch>
        </p:blipFill>
        <p:spPr bwMode="auto">
          <a:xfrm>
            <a:off x="2895600" y="4191000"/>
            <a:ext cx="2286000" cy="2286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tuberculosis</a:t>
            </a:r>
          </a:p>
        </p:txBody>
      </p:sp>
      <p:sp>
        <p:nvSpPr>
          <p:cNvPr id="3" name="Content Placeholder 2"/>
          <p:cNvSpPr>
            <a:spLocks noGrp="1"/>
          </p:cNvSpPr>
          <p:nvPr>
            <p:ph idx="1"/>
          </p:nvPr>
        </p:nvSpPr>
        <p:spPr>
          <a:xfrm>
            <a:off x="491836" y="2246275"/>
            <a:ext cx="7239000" cy="3712536"/>
          </a:xfrm>
        </p:spPr>
        <p:txBody>
          <a:bodyPr>
            <a:normAutofit/>
          </a:bodyPr>
          <a:lstStyle/>
          <a:p>
            <a:r>
              <a:rPr lang="en-US" dirty="0"/>
              <a:t>Airborne (usually from a cough)</a:t>
            </a:r>
          </a:p>
          <a:p>
            <a:r>
              <a:rPr lang="en-US" dirty="0"/>
              <a:t>It is curable</a:t>
            </a:r>
          </a:p>
          <a:p>
            <a:r>
              <a:rPr lang="en-US" dirty="0"/>
              <a:t>A TB screening form needs to be complete for all volunteers and staff when they first come to PRCE. The TB screening consists of four questions and is completed by completion of training, prior to hire date, or within one week of getting notice of this policy.</a:t>
            </a:r>
          </a:p>
        </p:txBody>
      </p:sp>
      <p:pic>
        <p:nvPicPr>
          <p:cNvPr id="25602" name="Picture 2" descr="C:\Documents and Settings\sandy\Local Settings\Temporary Internet Files\Content.IE5\UOHRWQXD\MC900132639[1].wmf"/>
          <p:cNvPicPr>
            <a:picLocks noChangeAspect="1" noChangeArrowheads="1"/>
          </p:cNvPicPr>
          <p:nvPr/>
        </p:nvPicPr>
        <p:blipFill>
          <a:blip r:embed="rId2" cstate="print"/>
          <a:srcRect/>
          <a:stretch>
            <a:fillRect/>
          </a:stretch>
        </p:blipFill>
        <p:spPr bwMode="auto">
          <a:xfrm>
            <a:off x="4876800" y="304800"/>
            <a:ext cx="2282008" cy="194147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Safety Basics</a:t>
            </a:r>
          </a:p>
        </p:txBody>
      </p:sp>
      <p:sp>
        <p:nvSpPr>
          <p:cNvPr id="3" name="Content Placeholder 2"/>
          <p:cNvSpPr>
            <a:spLocks noGrp="1"/>
          </p:cNvSpPr>
          <p:nvPr>
            <p:ph idx="1"/>
          </p:nvPr>
        </p:nvSpPr>
        <p:spPr>
          <a:xfrm>
            <a:off x="457200" y="1524000"/>
            <a:ext cx="7239000" cy="3886200"/>
          </a:xfrm>
        </p:spPr>
        <p:txBody>
          <a:bodyPr>
            <a:normAutofit fontScale="92500" lnSpcReduction="10000"/>
          </a:bodyPr>
          <a:lstStyle/>
          <a:p>
            <a:r>
              <a:rPr lang="en-US" dirty="0"/>
              <a:t>When in doubt, glove up</a:t>
            </a:r>
          </a:p>
          <a:p>
            <a:r>
              <a:rPr lang="en-US" dirty="0"/>
              <a:t>Always use the right tool for the right job (such as ladders, step stools, etc)</a:t>
            </a:r>
          </a:p>
          <a:p>
            <a:r>
              <a:rPr lang="en-US" dirty="0"/>
              <a:t>Keep hallways and floors clean</a:t>
            </a:r>
          </a:p>
          <a:p>
            <a:r>
              <a:rPr lang="en-US" dirty="0"/>
              <a:t>No carpeting over extension cords</a:t>
            </a:r>
          </a:p>
          <a:p>
            <a:r>
              <a:rPr lang="en-US" dirty="0"/>
              <a:t>Only one file cabinet drawer open at a time</a:t>
            </a:r>
          </a:p>
          <a:p>
            <a:r>
              <a:rPr lang="en-US" dirty="0"/>
              <a:t>Paper cutter blades should be down when not in use.</a:t>
            </a:r>
          </a:p>
          <a:p>
            <a:r>
              <a:rPr lang="en-US" dirty="0"/>
              <a:t>Always report safety issues to the Safety Directors or Coordinator</a:t>
            </a:r>
          </a:p>
        </p:txBody>
      </p:sp>
      <p:pic>
        <p:nvPicPr>
          <p:cNvPr id="3074" name="Picture 2" descr="C:\Documents and Settings\sandy\Local Settings\Temporary Internet Files\Content.IE5\NA9K5VCB\MC900056277[1].wmf"/>
          <p:cNvPicPr>
            <a:picLocks noChangeAspect="1" noChangeArrowheads="1"/>
          </p:cNvPicPr>
          <p:nvPr/>
        </p:nvPicPr>
        <p:blipFill>
          <a:blip r:embed="rId2" cstate="print"/>
          <a:srcRect/>
          <a:stretch>
            <a:fillRect/>
          </a:stretch>
        </p:blipFill>
        <p:spPr bwMode="auto">
          <a:xfrm>
            <a:off x="3200400" y="5029200"/>
            <a:ext cx="1757477" cy="162671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Latex Allergy</a:t>
            </a:r>
          </a:p>
        </p:txBody>
      </p:sp>
      <p:sp>
        <p:nvSpPr>
          <p:cNvPr id="3" name="Content Placeholder 2"/>
          <p:cNvSpPr>
            <a:spLocks noGrp="1"/>
          </p:cNvSpPr>
          <p:nvPr>
            <p:ph idx="1"/>
          </p:nvPr>
        </p:nvSpPr>
        <p:spPr/>
        <p:txBody>
          <a:bodyPr/>
          <a:lstStyle/>
          <a:p>
            <a:r>
              <a:rPr lang="en-US" dirty="0"/>
              <a:t>There are numerous items containing latex including, but not limited to:</a:t>
            </a:r>
          </a:p>
          <a:p>
            <a:pPr lvl="1"/>
            <a:r>
              <a:rPr lang="en-US" dirty="0"/>
              <a:t>Band-Aids</a:t>
            </a:r>
          </a:p>
          <a:p>
            <a:pPr lvl="1"/>
            <a:r>
              <a:rPr lang="en-US" dirty="0"/>
              <a:t>Diaphragms</a:t>
            </a:r>
          </a:p>
          <a:p>
            <a:pPr lvl="1"/>
            <a:r>
              <a:rPr lang="en-US" dirty="0"/>
              <a:t>Condoms</a:t>
            </a:r>
          </a:p>
          <a:p>
            <a:pPr lvl="1"/>
            <a:r>
              <a:rPr lang="en-US" dirty="0"/>
              <a:t>Elastic</a:t>
            </a:r>
          </a:p>
          <a:p>
            <a:pPr lvl="1">
              <a:buNone/>
            </a:pPr>
            <a:endParaRPr lang="en-US" dirty="0"/>
          </a:p>
          <a:p>
            <a:r>
              <a:rPr lang="en-US" dirty="0"/>
              <a:t>Signs or symptoms include: itching, irritation, asthma, and anaphylaxis</a:t>
            </a:r>
          </a:p>
        </p:txBody>
      </p:sp>
      <p:pic>
        <p:nvPicPr>
          <p:cNvPr id="24578" name="Picture 2" descr="C:\Documents and Settings\sandy\Local Settings\Temporary Internet Files\Content.IE5\V21U0DM7\MC900290946[1].wmf"/>
          <p:cNvPicPr>
            <a:picLocks noChangeAspect="1" noChangeArrowheads="1"/>
          </p:cNvPicPr>
          <p:nvPr/>
        </p:nvPicPr>
        <p:blipFill>
          <a:blip r:embed="rId2" cstate="print"/>
          <a:srcRect/>
          <a:stretch>
            <a:fillRect/>
          </a:stretch>
        </p:blipFill>
        <p:spPr bwMode="auto">
          <a:xfrm>
            <a:off x="3429000" y="2971800"/>
            <a:ext cx="1652257" cy="769545"/>
          </a:xfrm>
          <a:prstGeom prst="rect">
            <a:avLst/>
          </a:prstGeom>
          <a:noFill/>
        </p:spPr>
      </p:pic>
      <p:pic>
        <p:nvPicPr>
          <p:cNvPr id="24580" name="Picture 4" descr="C:\Documents and Settings\sandy\Local Settings\Temporary Internet Files\Content.IE5\L50KJUG2\MP900448714[1].jpg"/>
          <p:cNvPicPr>
            <a:picLocks noChangeAspect="1" noChangeArrowheads="1"/>
          </p:cNvPicPr>
          <p:nvPr/>
        </p:nvPicPr>
        <p:blipFill>
          <a:blip r:embed="rId3" cstate="print"/>
          <a:srcRect/>
          <a:stretch>
            <a:fillRect/>
          </a:stretch>
        </p:blipFill>
        <p:spPr bwMode="auto">
          <a:xfrm>
            <a:off x="5943600" y="2819400"/>
            <a:ext cx="1524000" cy="1143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500" dirty="0"/>
              <a:t>OSHA</a:t>
            </a:r>
            <a:r>
              <a:rPr lang="en-US" dirty="0"/>
              <a:t> </a:t>
            </a: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1460"/>
            <a:ext cx="7239000" cy="1143000"/>
          </a:xfrm>
        </p:spPr>
        <p:txBody>
          <a:bodyPr/>
          <a:lstStyle/>
          <a:p>
            <a:r>
              <a:rPr lang="en-US" dirty="0"/>
              <a:t>Hazardous materials msds</a:t>
            </a:r>
          </a:p>
        </p:txBody>
      </p:sp>
      <p:sp>
        <p:nvSpPr>
          <p:cNvPr id="3" name="Content Placeholder 2"/>
          <p:cNvSpPr>
            <a:spLocks noGrp="1"/>
          </p:cNvSpPr>
          <p:nvPr>
            <p:ph idx="1"/>
          </p:nvPr>
        </p:nvSpPr>
        <p:spPr>
          <a:xfrm>
            <a:off x="105703" y="1473429"/>
            <a:ext cx="7239000" cy="4931736"/>
          </a:xfrm>
        </p:spPr>
        <p:txBody>
          <a:bodyPr>
            <a:normAutofit fontScale="85000" lnSpcReduction="20000"/>
          </a:bodyPr>
          <a:lstStyle/>
          <a:p>
            <a:r>
              <a:rPr lang="en-US" dirty="0"/>
              <a:t>MSDS sheets are found in the front office reception space hanging on the wall next to the window.  A duplicate can be found next to the sink on the wall in the ultrasound room. </a:t>
            </a:r>
          </a:p>
          <a:p>
            <a:pPr marL="0" indent="0">
              <a:buNone/>
            </a:pPr>
            <a:endParaRPr lang="en-US" dirty="0"/>
          </a:p>
          <a:p>
            <a:r>
              <a:rPr lang="en-US" dirty="0"/>
              <a:t>No chemicals will be brought into the Center without first working with the Safety Coordinator to have it listed in PRCE chemicals within our Hazard Communication Program. *Covid-19 pandemic is the exception: we will obtain medical-grade cleaning products where we can because of the extreme shortages. </a:t>
            </a:r>
          </a:p>
          <a:p>
            <a:pPr>
              <a:buNone/>
            </a:pPr>
            <a:endParaRPr lang="en-US" dirty="0"/>
          </a:p>
          <a:p>
            <a:r>
              <a:rPr lang="en-US" dirty="0"/>
              <a:t>MSDS contains emergency and first aid info. PRCE keeps our 10 most commonly used chemicals’ MSDS and you may simply request one for any of the less used chemicals at any time to Kerry. </a:t>
            </a:r>
          </a:p>
          <a:p>
            <a:pPr marL="57150" lvl="5" indent="0" algn="ctr">
              <a:buNone/>
            </a:pPr>
            <a:r>
              <a:rPr lang="en-US" dirty="0"/>
              <a:t>LOCATED IN THE RECEPTION AREA AND ULTRASOUND ROOM</a:t>
            </a:r>
          </a:p>
        </p:txBody>
      </p:sp>
      <p:pic>
        <p:nvPicPr>
          <p:cNvPr id="19458" name="Picture 2" descr="C:\Documents and Settings\sandy\Local Settings\Temporary Internet Files\Content.IE5\1BPC723G\MC900347945[1].wmf"/>
          <p:cNvPicPr>
            <a:picLocks noChangeAspect="1" noChangeArrowheads="1"/>
          </p:cNvPicPr>
          <p:nvPr/>
        </p:nvPicPr>
        <p:blipFill>
          <a:blip r:embed="rId2" cstate="print"/>
          <a:srcRect/>
          <a:stretch>
            <a:fillRect/>
          </a:stretch>
        </p:blipFill>
        <p:spPr bwMode="auto">
          <a:xfrm>
            <a:off x="6686505" y="5346228"/>
            <a:ext cx="1488183" cy="1191732"/>
          </a:xfrm>
          <a:prstGeom prst="rect">
            <a:avLst/>
          </a:prstGeom>
          <a:noFill/>
        </p:spPr>
      </p:pic>
      <p:pic>
        <p:nvPicPr>
          <p:cNvPr id="6" name="Picture 5">
            <a:extLst>
              <a:ext uri="{FF2B5EF4-FFF2-40B4-BE49-F238E27FC236}">
                <a16:creationId xmlns:a16="http://schemas.microsoft.com/office/drawing/2014/main" id="{5EA40CB1-4A6E-458D-84E5-F12C64285A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073240" y="919162"/>
            <a:ext cx="2171701" cy="1628776"/>
          </a:xfrm>
          <a:prstGeom prst="rect">
            <a:avLst/>
          </a:prstGeom>
          <a:ln>
            <a:solidFill>
              <a:schemeClr val="tx1"/>
            </a:solidFill>
          </a:ln>
        </p:spPr>
      </p:pic>
      <p:pic>
        <p:nvPicPr>
          <p:cNvPr id="8" name="Picture 7">
            <a:extLst>
              <a:ext uri="{FF2B5EF4-FFF2-40B4-BE49-F238E27FC236}">
                <a16:creationId xmlns:a16="http://schemas.microsoft.com/office/drawing/2014/main" id="{CE45BABE-CDE6-4980-8F9C-A3A1CF44FA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174689" y="3262594"/>
            <a:ext cx="1939395" cy="1454546"/>
          </a:xfrm>
          <a:prstGeom prst="rect">
            <a:avLst/>
          </a:prstGeom>
          <a:ln>
            <a:solidFill>
              <a:schemeClr val="tx1"/>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Hazardous materials labeling</a:t>
            </a:r>
          </a:p>
        </p:txBody>
      </p:sp>
      <p:sp>
        <p:nvSpPr>
          <p:cNvPr id="3" name="Content Placeholder 2"/>
          <p:cNvSpPr>
            <a:spLocks noGrp="1"/>
          </p:cNvSpPr>
          <p:nvPr>
            <p:ph idx="1"/>
          </p:nvPr>
        </p:nvSpPr>
        <p:spPr>
          <a:xfrm>
            <a:off x="495300" y="1905000"/>
            <a:ext cx="7239000" cy="3429000"/>
          </a:xfrm>
        </p:spPr>
        <p:txBody>
          <a:bodyPr/>
          <a:lstStyle/>
          <a:p>
            <a:r>
              <a:rPr lang="en-US" dirty="0"/>
              <a:t>All chemicals in their original containers will maintain their original labels</a:t>
            </a:r>
          </a:p>
          <a:p>
            <a:pPr>
              <a:buNone/>
            </a:pPr>
            <a:endParaRPr lang="en-US" dirty="0"/>
          </a:p>
        </p:txBody>
      </p:sp>
      <p:pic>
        <p:nvPicPr>
          <p:cNvPr id="18434" name="Picture 2" descr="C:\Documents and Settings\sandy\Local Settings\Temporary Internet Files\Content.IE5\R0FKZW62\MC900299101[1].wmf"/>
          <p:cNvPicPr>
            <a:picLocks noChangeAspect="1" noChangeArrowheads="1"/>
          </p:cNvPicPr>
          <p:nvPr/>
        </p:nvPicPr>
        <p:blipFill>
          <a:blip r:embed="rId2" cstate="print"/>
          <a:srcRect/>
          <a:stretch>
            <a:fillRect/>
          </a:stretch>
        </p:blipFill>
        <p:spPr bwMode="auto">
          <a:xfrm>
            <a:off x="5410200" y="4800600"/>
            <a:ext cx="1168299" cy="162785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Effects of Chemicals</a:t>
            </a:r>
          </a:p>
        </p:txBody>
      </p:sp>
      <p:sp>
        <p:nvSpPr>
          <p:cNvPr id="3" name="Content Placeholder 2"/>
          <p:cNvSpPr>
            <a:spLocks noGrp="1"/>
          </p:cNvSpPr>
          <p:nvPr>
            <p:ph idx="1"/>
          </p:nvPr>
        </p:nvSpPr>
        <p:spPr>
          <a:xfrm>
            <a:off x="457200" y="2057400"/>
            <a:ext cx="7239000" cy="4398336"/>
          </a:xfrm>
        </p:spPr>
        <p:txBody>
          <a:bodyPr>
            <a:normAutofit/>
          </a:bodyPr>
          <a:lstStyle/>
          <a:p>
            <a:r>
              <a:rPr lang="en-US" dirty="0"/>
              <a:t>Short-term (acute) symptoms:</a:t>
            </a:r>
          </a:p>
          <a:p>
            <a:pPr lvl="1"/>
            <a:r>
              <a:rPr lang="en-US" dirty="0"/>
              <a:t>Burning</a:t>
            </a:r>
          </a:p>
          <a:p>
            <a:pPr lvl="1"/>
            <a:r>
              <a:rPr lang="en-US" dirty="0"/>
              <a:t>Eye, nose, throat, or lung irritation or injury</a:t>
            </a:r>
          </a:p>
          <a:p>
            <a:pPr lvl="1"/>
            <a:r>
              <a:rPr lang="en-US" dirty="0"/>
              <a:t>Nausea and/or vomiting</a:t>
            </a:r>
          </a:p>
          <a:p>
            <a:pPr lvl="1"/>
            <a:r>
              <a:rPr lang="en-US" dirty="0"/>
              <a:t>Fever</a:t>
            </a:r>
          </a:p>
          <a:p>
            <a:pPr lvl="1"/>
            <a:r>
              <a:rPr lang="en-US" dirty="0"/>
              <a:t>Dizziness</a:t>
            </a:r>
          </a:p>
          <a:p>
            <a:pPr lvl="1"/>
            <a:r>
              <a:rPr lang="en-US" dirty="0"/>
              <a:t>Headache</a:t>
            </a:r>
          </a:p>
          <a:p>
            <a:pPr lvl="1">
              <a:buNone/>
            </a:pPr>
            <a:endParaRPr lang="en-US" dirty="0"/>
          </a:p>
          <a:p>
            <a:pPr lvl="1">
              <a:buNone/>
            </a:pPr>
            <a:endParaRPr lang="en-US" dirty="0"/>
          </a:p>
        </p:txBody>
      </p:sp>
      <p:pic>
        <p:nvPicPr>
          <p:cNvPr id="21506" name="Picture 2" descr="C:\Documents and Settings\sandy\Local Settings\Temporary Internet Files\Content.IE5\SO0KMSGN\MC900433824[1].png"/>
          <p:cNvPicPr>
            <a:picLocks noChangeAspect="1" noChangeArrowheads="1"/>
          </p:cNvPicPr>
          <p:nvPr/>
        </p:nvPicPr>
        <p:blipFill>
          <a:blip r:embed="rId2" cstate="print"/>
          <a:srcRect/>
          <a:stretch>
            <a:fillRect/>
          </a:stretch>
        </p:blipFill>
        <p:spPr bwMode="auto">
          <a:xfrm>
            <a:off x="5943600" y="3657600"/>
            <a:ext cx="1828572" cy="182857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to do if you witness a chemical exposure</a:t>
            </a:r>
          </a:p>
        </p:txBody>
      </p:sp>
      <p:sp>
        <p:nvSpPr>
          <p:cNvPr id="3" name="Content Placeholder 2"/>
          <p:cNvSpPr>
            <a:spLocks noGrp="1"/>
          </p:cNvSpPr>
          <p:nvPr>
            <p:ph idx="1"/>
          </p:nvPr>
        </p:nvSpPr>
        <p:spPr/>
        <p:txBody>
          <a:bodyPr/>
          <a:lstStyle/>
          <a:p>
            <a:pPr>
              <a:buNone/>
            </a:pPr>
            <a:endParaRPr lang="en-US" dirty="0"/>
          </a:p>
          <a:p>
            <a:pPr lvl="1">
              <a:buFont typeface="Arial" pitchFamily="34" charset="0"/>
              <a:buChar char="•"/>
            </a:pPr>
            <a:r>
              <a:rPr lang="en-US" dirty="0"/>
              <a:t>Notify the Safety Coordinator or Safety Directors.</a:t>
            </a:r>
          </a:p>
          <a:p>
            <a:pPr lvl="1">
              <a:buNone/>
            </a:pPr>
            <a:endParaRPr lang="en-US" dirty="0"/>
          </a:p>
          <a:p>
            <a:pPr lvl="1">
              <a:buFont typeface="Arial" pitchFamily="34" charset="0"/>
              <a:buChar char="•"/>
            </a:pPr>
            <a:r>
              <a:rPr lang="en-US" dirty="0"/>
              <a:t>Pull the MSDS sheet for the chemical involved</a:t>
            </a:r>
          </a:p>
          <a:p>
            <a:pPr>
              <a:buNone/>
            </a:pPr>
            <a:endParaRPr lang="en-US" dirty="0"/>
          </a:p>
        </p:txBody>
      </p:sp>
      <p:pic>
        <p:nvPicPr>
          <p:cNvPr id="20482" name="Picture 2" descr="C:\Documents and Settings\sandy\Local Settings\Temporary Internet Files\Content.IE5\A5NW31U3\MC900018432[1].wmf"/>
          <p:cNvPicPr>
            <a:picLocks noChangeAspect="1" noChangeArrowheads="1"/>
          </p:cNvPicPr>
          <p:nvPr/>
        </p:nvPicPr>
        <p:blipFill>
          <a:blip r:embed="rId2" cstate="print"/>
          <a:srcRect/>
          <a:stretch>
            <a:fillRect/>
          </a:stretch>
        </p:blipFill>
        <p:spPr bwMode="auto">
          <a:xfrm>
            <a:off x="3048000" y="4495800"/>
            <a:ext cx="1947672" cy="107533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129" y="35563"/>
            <a:ext cx="7239000" cy="1143000"/>
          </a:xfrm>
        </p:spPr>
        <p:txBody>
          <a:bodyPr>
            <a:normAutofit/>
          </a:bodyPr>
          <a:lstStyle/>
          <a:p>
            <a:r>
              <a:rPr lang="en-US" dirty="0"/>
              <a:t>PRCE primary cleaning agent</a:t>
            </a:r>
          </a:p>
        </p:txBody>
      </p:sp>
      <p:sp>
        <p:nvSpPr>
          <p:cNvPr id="3" name="Content Placeholder 2"/>
          <p:cNvSpPr>
            <a:spLocks noGrp="1"/>
          </p:cNvSpPr>
          <p:nvPr>
            <p:ph idx="1"/>
          </p:nvPr>
        </p:nvSpPr>
        <p:spPr>
          <a:xfrm>
            <a:off x="475129" y="1174081"/>
            <a:ext cx="7239000" cy="4931736"/>
          </a:xfrm>
        </p:spPr>
        <p:txBody>
          <a:bodyPr/>
          <a:lstStyle/>
          <a:p>
            <a:r>
              <a:rPr lang="en-US" dirty="0"/>
              <a:t>PRCE primarily uses Lysol Disinfecting Wipes on surfaces</a:t>
            </a:r>
          </a:p>
          <a:p>
            <a:r>
              <a:rPr lang="en-US" dirty="0"/>
              <a:t>It kills a variety of microorganisms</a:t>
            </a:r>
          </a:p>
          <a:p>
            <a:r>
              <a:rPr lang="en-US" dirty="0"/>
              <a:t>Use enough wipes for treated surface to remain visibly wet for 4 minutes and then let the surface air dry. </a:t>
            </a:r>
          </a:p>
          <a:p>
            <a:endParaRPr lang="en-US" dirty="0"/>
          </a:p>
          <a:p>
            <a:endParaRPr lang="en-US" dirty="0"/>
          </a:p>
          <a:p>
            <a:r>
              <a:rPr lang="en-US" dirty="0"/>
              <a:t>May cause eye irritation - Avoid contact with eyes and wash hands after use</a:t>
            </a:r>
          </a:p>
        </p:txBody>
      </p:sp>
      <p:pic>
        <p:nvPicPr>
          <p:cNvPr id="9220" name="Picture 4" descr="C:\Program Files\Microsoft Office\MEDIA\CAGCAT10\j0234131.wmf"/>
          <p:cNvPicPr>
            <a:picLocks noChangeAspect="1" noChangeArrowheads="1"/>
          </p:cNvPicPr>
          <p:nvPr/>
        </p:nvPicPr>
        <p:blipFill>
          <a:blip r:embed="rId2" cstate="print"/>
          <a:srcRect/>
          <a:stretch>
            <a:fillRect/>
          </a:stretch>
        </p:blipFill>
        <p:spPr bwMode="auto">
          <a:xfrm>
            <a:off x="3657600" y="3429000"/>
            <a:ext cx="1089505" cy="1158546"/>
          </a:xfrm>
          <a:prstGeom prst="rect">
            <a:avLst/>
          </a:prstGeom>
          <a:noFill/>
        </p:spPr>
      </p:pic>
      <p:pic>
        <p:nvPicPr>
          <p:cNvPr id="9221" name="Picture 5" descr="C:\Documents and Settings\sandy\Local Settings\Temporary Internet Files\Content.IE5\A5NW31U3\MC900350449[1].wmf"/>
          <p:cNvPicPr>
            <a:picLocks noChangeAspect="1" noChangeArrowheads="1"/>
          </p:cNvPicPr>
          <p:nvPr/>
        </p:nvPicPr>
        <p:blipFill>
          <a:blip r:embed="rId3" cstate="print"/>
          <a:srcRect/>
          <a:stretch>
            <a:fillRect/>
          </a:stretch>
        </p:blipFill>
        <p:spPr bwMode="auto">
          <a:xfrm>
            <a:off x="2209800" y="5633846"/>
            <a:ext cx="981504" cy="943942"/>
          </a:xfrm>
          <a:prstGeom prst="rect">
            <a:avLst/>
          </a:prstGeom>
          <a:noFill/>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5410200" y="5382083"/>
            <a:ext cx="1176655" cy="119570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807479"/>
            <a:ext cx="7772400" cy="5477184"/>
          </a:xfrm>
        </p:spPr>
        <p:txBody>
          <a:bodyPr>
            <a:normAutofit fontScale="92500" lnSpcReduction="10000"/>
          </a:bodyPr>
          <a:lstStyle/>
          <a:p>
            <a:r>
              <a:rPr lang="en-US" dirty="0"/>
              <a:t>There are two first aid kits located in the bottom drawer of the 2-drawer cabinet in the front office. It also contains an antihistamine.</a:t>
            </a:r>
          </a:p>
          <a:p>
            <a:endParaRPr lang="en-US" dirty="0"/>
          </a:p>
          <a:p>
            <a:endParaRPr lang="en-US" dirty="0"/>
          </a:p>
          <a:p>
            <a:endParaRPr lang="en-US" dirty="0"/>
          </a:p>
          <a:p>
            <a:endParaRPr lang="en-US" dirty="0"/>
          </a:p>
          <a:p>
            <a:pPr marL="0" indent="0">
              <a:buNone/>
            </a:pPr>
            <a:endParaRPr lang="en-US" dirty="0"/>
          </a:p>
          <a:p>
            <a:r>
              <a:rPr lang="en-US" dirty="0"/>
              <a:t>In the Ultrasound Room (top cabinet above the sink) there are OTC pain relievers and an antihistamine: </a:t>
            </a:r>
          </a:p>
          <a:p>
            <a:pPr lvl="1"/>
            <a:r>
              <a:rPr lang="en-US" dirty="0"/>
              <a:t>Acetaminophen (same as Tylenol)</a:t>
            </a:r>
          </a:p>
          <a:p>
            <a:pPr lvl="1"/>
            <a:r>
              <a:rPr lang="en-US" dirty="0"/>
              <a:t>Ibuprofen (same as Motrin)</a:t>
            </a:r>
          </a:p>
          <a:p>
            <a:pPr lvl="1"/>
            <a:r>
              <a:rPr lang="en-US" dirty="0"/>
              <a:t>Aspirin</a:t>
            </a:r>
          </a:p>
          <a:p>
            <a:pPr lvl="1"/>
            <a:r>
              <a:rPr lang="en-US" dirty="0"/>
              <a:t>Benadryl (or generic of)</a:t>
            </a:r>
          </a:p>
          <a:p>
            <a:pPr lvl="1"/>
            <a:endParaRPr lang="en-US" dirty="0"/>
          </a:p>
          <a:p>
            <a:pPr lvl="1"/>
            <a:endParaRPr lang="en-US" dirty="0"/>
          </a:p>
          <a:p>
            <a:pPr lvl="1"/>
            <a:endParaRPr lang="en-US" dirty="0"/>
          </a:p>
          <a:p>
            <a:pPr>
              <a:buNone/>
            </a:pPr>
            <a:endParaRPr lang="en-US" dirty="0"/>
          </a:p>
        </p:txBody>
      </p:sp>
      <p:pic>
        <p:nvPicPr>
          <p:cNvPr id="5" name="Picture 4">
            <a:extLst>
              <a:ext uri="{FF2B5EF4-FFF2-40B4-BE49-F238E27FC236}">
                <a16:creationId xmlns:a16="http://schemas.microsoft.com/office/drawing/2014/main" id="{5C89BCC8-5AA0-43F8-B7BB-A246D5F98D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1813319"/>
            <a:ext cx="1981200" cy="1981200"/>
          </a:xfrm>
          <a:prstGeom prst="rect">
            <a:avLst/>
          </a:prstGeom>
        </p:spPr>
      </p:pic>
      <p:sp>
        <p:nvSpPr>
          <p:cNvPr id="2" name="Title 1"/>
          <p:cNvSpPr>
            <a:spLocks noGrp="1"/>
          </p:cNvSpPr>
          <p:nvPr>
            <p:ph type="title"/>
          </p:nvPr>
        </p:nvSpPr>
        <p:spPr>
          <a:xfrm>
            <a:off x="381000" y="258839"/>
            <a:ext cx="7239000" cy="548640"/>
          </a:xfrm>
        </p:spPr>
        <p:txBody>
          <a:bodyPr>
            <a:normAutofit fontScale="90000"/>
          </a:bodyPr>
          <a:lstStyle/>
          <a:p>
            <a:r>
              <a:rPr lang="en-US" dirty="0"/>
              <a:t>First aid kit</a:t>
            </a:r>
          </a:p>
        </p:txBody>
      </p:sp>
      <p:pic>
        <p:nvPicPr>
          <p:cNvPr id="1026" name="Picture 2" descr="C:\Documents and Settings\sandy\Local Settings\Temporary Internet Files\Content.IE5\BKE0QQIH\MC900359157[1].wmf"/>
          <p:cNvPicPr>
            <a:picLocks noChangeAspect="1" noChangeArrowheads="1"/>
          </p:cNvPicPr>
          <p:nvPr/>
        </p:nvPicPr>
        <p:blipFill>
          <a:blip r:embed="rId3" cstate="print"/>
          <a:srcRect/>
          <a:stretch>
            <a:fillRect/>
          </a:stretch>
        </p:blipFill>
        <p:spPr bwMode="auto">
          <a:xfrm>
            <a:off x="7042514" y="2037311"/>
            <a:ext cx="619049" cy="1005840"/>
          </a:xfrm>
          <a:prstGeom prst="rect">
            <a:avLst/>
          </a:prstGeom>
          <a:noFill/>
        </p:spPr>
      </p:pic>
      <p:pic>
        <p:nvPicPr>
          <p:cNvPr id="6" name="Picture 5">
            <a:extLst>
              <a:ext uri="{FF2B5EF4-FFF2-40B4-BE49-F238E27FC236}">
                <a16:creationId xmlns:a16="http://schemas.microsoft.com/office/drawing/2014/main" id="{B5C1EADB-E22E-41A7-993E-1B52E5AF80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0112" y="4572000"/>
            <a:ext cx="2133600" cy="21336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ergonomics</a:t>
            </a:r>
          </a:p>
        </p:txBody>
      </p:sp>
      <p:sp>
        <p:nvSpPr>
          <p:cNvPr id="3" name="Content Placeholder 2"/>
          <p:cNvSpPr>
            <a:spLocks noGrp="1"/>
          </p:cNvSpPr>
          <p:nvPr>
            <p:ph idx="1"/>
          </p:nvPr>
        </p:nvSpPr>
        <p:spPr>
          <a:xfrm>
            <a:off x="457200" y="1828800"/>
            <a:ext cx="7239000" cy="4800600"/>
          </a:xfrm>
        </p:spPr>
        <p:txBody>
          <a:bodyPr>
            <a:normAutofit/>
          </a:bodyPr>
          <a:lstStyle/>
          <a:p>
            <a:r>
              <a:rPr lang="en-US" dirty="0"/>
              <a:t>Safe lifting: bend knees, hold item close to your body, and lift with legs.</a:t>
            </a:r>
          </a:p>
          <a:p>
            <a:pPr>
              <a:buNone/>
            </a:pPr>
            <a:r>
              <a:rPr lang="en-US" dirty="0"/>
              <a:t> </a:t>
            </a:r>
          </a:p>
          <a:p>
            <a:pPr>
              <a:buNone/>
            </a:pPr>
            <a:endParaRPr lang="en-US" dirty="0"/>
          </a:p>
          <a:p>
            <a:pPr>
              <a:buNone/>
            </a:pPr>
            <a:endParaRPr lang="en-US" dirty="0"/>
          </a:p>
          <a:p>
            <a:r>
              <a:rPr lang="en-US" dirty="0"/>
              <a:t>Always reach safely to avoid falling</a:t>
            </a:r>
          </a:p>
          <a:p>
            <a:r>
              <a:rPr lang="en-US" dirty="0"/>
              <a:t>Use good body mechanics</a:t>
            </a:r>
          </a:p>
          <a:p>
            <a:r>
              <a:rPr lang="en-US" dirty="0"/>
              <a:t>Avoid repetitive motions and awkward positions</a:t>
            </a:r>
          </a:p>
        </p:txBody>
      </p:sp>
      <p:pic>
        <p:nvPicPr>
          <p:cNvPr id="4098" name="Picture 2" descr="C:\Documents and Settings\sandy\Local Settings\Temporary Internet Files\Content.IE5\SO0KMSGN\MP900442686[1].jpg"/>
          <p:cNvPicPr>
            <a:picLocks noChangeAspect="1" noChangeArrowheads="1"/>
          </p:cNvPicPr>
          <p:nvPr/>
        </p:nvPicPr>
        <p:blipFill>
          <a:blip r:embed="rId2" cstate="print"/>
          <a:srcRect/>
          <a:stretch>
            <a:fillRect/>
          </a:stretch>
        </p:blipFill>
        <p:spPr bwMode="auto">
          <a:xfrm>
            <a:off x="5181600" y="304800"/>
            <a:ext cx="1903476" cy="1266742"/>
          </a:xfrm>
          <a:prstGeom prst="rect">
            <a:avLst/>
          </a:prstGeom>
          <a:noFill/>
        </p:spPr>
      </p:pic>
      <p:pic>
        <p:nvPicPr>
          <p:cNvPr id="4099" name="Picture 3" descr="C:\Documents and Settings\sandy\Local Settings\Temporary Internet Files\Content.IE5\A5NW31U3\MC900018399[1].wmf"/>
          <p:cNvPicPr>
            <a:picLocks noChangeAspect="1" noChangeArrowheads="1"/>
          </p:cNvPicPr>
          <p:nvPr/>
        </p:nvPicPr>
        <p:blipFill>
          <a:blip r:embed="rId3" cstate="print"/>
          <a:srcRect/>
          <a:stretch>
            <a:fillRect/>
          </a:stretch>
        </p:blipFill>
        <p:spPr bwMode="auto">
          <a:xfrm>
            <a:off x="2514600" y="2743200"/>
            <a:ext cx="1046608" cy="1386245"/>
          </a:xfrm>
          <a:prstGeom prst="rect">
            <a:avLst/>
          </a:prstGeom>
          <a:noFill/>
        </p:spPr>
      </p:pic>
      <p:pic>
        <p:nvPicPr>
          <p:cNvPr id="4100" name="Picture 4" descr="C:\Documents and Settings\sandy\Local Settings\Temporary Internet Files\Content.IE5\SO0KMSGN\MC900018400[1].wmf"/>
          <p:cNvPicPr>
            <a:picLocks noChangeAspect="1" noChangeArrowheads="1"/>
          </p:cNvPicPr>
          <p:nvPr/>
        </p:nvPicPr>
        <p:blipFill>
          <a:blip r:embed="rId4" cstate="print"/>
          <a:srcRect/>
          <a:stretch>
            <a:fillRect/>
          </a:stretch>
        </p:blipFill>
        <p:spPr bwMode="auto">
          <a:xfrm>
            <a:off x="4876800" y="2590800"/>
            <a:ext cx="1093791" cy="155417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99160"/>
          </a:xfrm>
        </p:spPr>
        <p:txBody>
          <a:bodyPr/>
          <a:lstStyle/>
          <a:p>
            <a:r>
              <a:rPr lang="en-US" dirty="0"/>
              <a:t>Emergencies</a:t>
            </a:r>
          </a:p>
        </p:txBody>
      </p:sp>
      <p:sp>
        <p:nvSpPr>
          <p:cNvPr id="3" name="Content Placeholder 2"/>
          <p:cNvSpPr>
            <a:spLocks noGrp="1"/>
          </p:cNvSpPr>
          <p:nvPr>
            <p:ph idx="1"/>
          </p:nvPr>
        </p:nvSpPr>
        <p:spPr>
          <a:xfrm>
            <a:off x="-13855" y="1071157"/>
            <a:ext cx="6553200" cy="5538764"/>
          </a:xfrm>
        </p:spPr>
        <p:txBody>
          <a:bodyPr>
            <a:normAutofit fontScale="55000" lnSpcReduction="20000"/>
          </a:bodyPr>
          <a:lstStyle/>
          <a:p>
            <a:endParaRPr lang="en-US" dirty="0"/>
          </a:p>
          <a:p>
            <a:r>
              <a:rPr lang="en-US" sz="2900" dirty="0"/>
              <a:t>Fire or other emergency:</a:t>
            </a:r>
          </a:p>
          <a:p>
            <a:pPr lvl="1"/>
            <a:r>
              <a:rPr lang="en-US" sz="2600" dirty="0"/>
              <a:t>Fire extinguishers are kept: conference room, 2 in lobby, entrance to Hope Store, near kitchenette, at exit near ultrasound room, near utility room, and file room.</a:t>
            </a:r>
          </a:p>
          <a:p>
            <a:pPr lvl="1"/>
            <a:r>
              <a:rPr lang="en-US" sz="2600" dirty="0"/>
              <a:t>If with your client, assist her and those with her to leave with you through any of the exits from our map </a:t>
            </a:r>
          </a:p>
          <a:p>
            <a:pPr lvl="1"/>
            <a:r>
              <a:rPr lang="en-US" sz="2600" dirty="0"/>
              <a:t>Meet in front of Bo Peep Shoppe 2338 N Alexander Dr. Baytown, TX 77520 </a:t>
            </a:r>
          </a:p>
          <a:p>
            <a:pPr lvl="1"/>
            <a:r>
              <a:rPr lang="en-US" sz="2600" dirty="0"/>
              <a:t>All staff and all volunteers report to Front Desk (Reception Area), Executive Director, and/or Center Director.</a:t>
            </a:r>
          </a:p>
          <a:p>
            <a:r>
              <a:rPr lang="en-US" sz="2900" dirty="0"/>
              <a:t>Tornado:</a:t>
            </a:r>
          </a:p>
          <a:p>
            <a:pPr lvl="1"/>
            <a:r>
              <a:rPr lang="en-US" sz="2900" dirty="0"/>
              <a:t>Generally shelter in interior rooms on lowest floor without windows </a:t>
            </a:r>
          </a:p>
          <a:p>
            <a:pPr lvl="1"/>
            <a:r>
              <a:rPr lang="en-US" sz="2900" dirty="0"/>
              <a:t>Hallways on the lowest floor away from doors and windows, and rooms constructed with reinforced concrete, brick, or block with no window</a:t>
            </a:r>
          </a:p>
          <a:p>
            <a:pPr lvl="1"/>
            <a:r>
              <a:rPr lang="en-US" sz="2900" dirty="0"/>
              <a:t>All staff and all volunteers report to Executive Director , Front Desk (Receptionist Area), or Center Director</a:t>
            </a:r>
            <a:r>
              <a:rPr lang="en-US" dirty="0"/>
              <a:t>	</a:t>
            </a:r>
          </a:p>
          <a:p>
            <a:pPr lvl="0">
              <a:buClr>
                <a:srgbClr val="575F6D"/>
              </a:buClr>
            </a:pPr>
            <a:r>
              <a:rPr lang="en-US" sz="2900" dirty="0">
                <a:solidFill>
                  <a:prstClr val="black"/>
                </a:solidFill>
              </a:rPr>
              <a:t>Panic button: installed April 2019 and again when we moved to James Bowie location</a:t>
            </a:r>
          </a:p>
          <a:p>
            <a:pPr lvl="1">
              <a:buFont typeface="Wingdings" panose="05000000000000000000" pitchFamily="2" charset="2"/>
              <a:buChar char="§"/>
            </a:pPr>
            <a:r>
              <a:rPr lang="en-US" sz="2900" dirty="0"/>
              <a:t>Come to the reception area if you hear it activated. It sounds like a traditional door bell that can be heard from all rooms inside PRCE.</a:t>
            </a:r>
            <a:endParaRPr lang="en-US" sz="2900" dirty="0">
              <a:solidFill>
                <a:schemeClr val="accent6"/>
              </a:solidFill>
            </a:endParaRPr>
          </a:p>
          <a:p>
            <a:pPr lvl="1"/>
            <a:endParaRPr lang="en-US" dirty="0"/>
          </a:p>
          <a:p>
            <a:endParaRPr lang="en-US" dirty="0"/>
          </a:p>
          <a:p>
            <a:endParaRPr lang="en-US" dirty="0"/>
          </a:p>
          <a:p>
            <a:endParaRPr lang="en-US" dirty="0"/>
          </a:p>
        </p:txBody>
      </p:sp>
      <p:pic>
        <p:nvPicPr>
          <p:cNvPr id="5123" name="Picture 3" descr="C:\Documents and Settings\sandy\Local Settings\Temporary Internet Files\Content.IE5\SO0KMSGN\MC900185702[1].wmf"/>
          <p:cNvPicPr>
            <a:picLocks noChangeAspect="1" noChangeArrowheads="1"/>
          </p:cNvPicPr>
          <p:nvPr/>
        </p:nvPicPr>
        <p:blipFill>
          <a:blip r:embed="rId2" cstate="print"/>
          <a:srcRect/>
          <a:stretch>
            <a:fillRect/>
          </a:stretch>
        </p:blipFill>
        <p:spPr bwMode="auto">
          <a:xfrm>
            <a:off x="7086600" y="5715000"/>
            <a:ext cx="922630" cy="922630"/>
          </a:xfrm>
          <a:prstGeom prst="rect">
            <a:avLst/>
          </a:prstGeom>
          <a:noFill/>
        </p:spPr>
      </p:pic>
      <p:pic>
        <p:nvPicPr>
          <p:cNvPr id="6" name="Picture 5">
            <a:extLst>
              <a:ext uri="{FF2B5EF4-FFF2-40B4-BE49-F238E27FC236}">
                <a16:creationId xmlns:a16="http://schemas.microsoft.com/office/drawing/2014/main" id="{B34B8EC8-20BD-4CEB-99ED-3DF57E53BD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3234" y="1898356"/>
            <a:ext cx="2596857" cy="200291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Workplace violence</a:t>
            </a:r>
          </a:p>
        </p:txBody>
      </p:sp>
      <p:sp>
        <p:nvSpPr>
          <p:cNvPr id="7" name="Content Placeholder 6"/>
          <p:cNvSpPr>
            <a:spLocks noGrp="1"/>
          </p:cNvSpPr>
          <p:nvPr>
            <p:ph idx="1"/>
          </p:nvPr>
        </p:nvSpPr>
        <p:spPr>
          <a:xfrm>
            <a:off x="430306" y="1463040"/>
            <a:ext cx="7467600" cy="5029200"/>
          </a:xfrm>
        </p:spPr>
        <p:txBody>
          <a:bodyPr>
            <a:normAutofit fontScale="92500" lnSpcReduction="20000"/>
          </a:bodyPr>
          <a:lstStyle/>
          <a:p>
            <a:r>
              <a:rPr lang="en-US" dirty="0"/>
              <a:t>Can occur at any time</a:t>
            </a:r>
          </a:p>
          <a:p>
            <a:r>
              <a:rPr lang="en-US" dirty="0"/>
              <a:t>Contributing factors:</a:t>
            </a:r>
          </a:p>
          <a:p>
            <a:pPr lvl="1"/>
            <a:r>
              <a:rPr lang="en-US" dirty="0"/>
              <a:t>Long waiting periods</a:t>
            </a:r>
          </a:p>
          <a:p>
            <a:pPr lvl="1"/>
            <a:r>
              <a:rPr lang="en-US" dirty="0"/>
              <a:t>Waiting and not knowing what’s going on</a:t>
            </a:r>
          </a:p>
          <a:p>
            <a:pPr lvl="1"/>
            <a:r>
              <a:rPr lang="en-US" dirty="0"/>
              <a:t>Unwanted news</a:t>
            </a:r>
          </a:p>
          <a:p>
            <a:pPr lvl="1"/>
            <a:r>
              <a:rPr lang="en-US" dirty="0"/>
              <a:t>Troubled home relationships of staff/volunteers </a:t>
            </a:r>
          </a:p>
          <a:p>
            <a:r>
              <a:rPr lang="en-US" dirty="0"/>
              <a:t>What to do:</a:t>
            </a:r>
          </a:p>
          <a:p>
            <a:pPr lvl="1"/>
            <a:r>
              <a:rPr lang="en-US" dirty="0"/>
              <a:t>Stay calm</a:t>
            </a:r>
          </a:p>
          <a:p>
            <a:pPr lvl="1"/>
            <a:r>
              <a:rPr lang="en-US" dirty="0"/>
              <a:t>Let the person leave if they’d like</a:t>
            </a:r>
          </a:p>
          <a:p>
            <a:pPr lvl="1"/>
            <a:r>
              <a:rPr lang="en-US" dirty="0"/>
              <a:t>Allow them to reschedule</a:t>
            </a:r>
          </a:p>
          <a:p>
            <a:pPr lvl="1"/>
            <a:r>
              <a:rPr lang="en-US" dirty="0"/>
              <a:t>Get staff into the room, get help</a:t>
            </a:r>
          </a:p>
          <a:p>
            <a:pPr lvl="1"/>
            <a:r>
              <a:rPr lang="en-US" dirty="0"/>
              <a:t>Call 911 if necessary</a:t>
            </a:r>
          </a:p>
          <a:p>
            <a:pPr lvl="1"/>
            <a:r>
              <a:rPr lang="en-US" dirty="0"/>
              <a:t>Run, Hide, Fight mentality</a:t>
            </a:r>
          </a:p>
          <a:p>
            <a:pPr lvl="1"/>
            <a:r>
              <a:rPr lang="en-US" dirty="0"/>
              <a:t>Press panic button located at the right side under front desk computer on counter if you are in that area</a:t>
            </a:r>
          </a:p>
          <a:p>
            <a:pPr lvl="1">
              <a:buClr>
                <a:srgbClr val="FFC000"/>
              </a:buClr>
            </a:pPr>
            <a:endParaRPr lang="en-US" dirty="0"/>
          </a:p>
        </p:txBody>
      </p:sp>
      <p:pic>
        <p:nvPicPr>
          <p:cNvPr id="23554" name="Picture 2" descr="C:\Documents and Settings\sandy\Local Settings\Temporary Internet Files\Content.IE5\NA9K5VCB\MC900232446[1].wmf"/>
          <p:cNvPicPr>
            <a:picLocks noChangeAspect="1" noChangeArrowheads="1"/>
          </p:cNvPicPr>
          <p:nvPr/>
        </p:nvPicPr>
        <p:blipFill>
          <a:blip r:embed="rId2" cstate="print"/>
          <a:srcRect/>
          <a:stretch>
            <a:fillRect/>
          </a:stretch>
        </p:blipFill>
        <p:spPr bwMode="auto">
          <a:xfrm>
            <a:off x="5562600" y="1066800"/>
            <a:ext cx="1929897" cy="157228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7" y="-117214"/>
            <a:ext cx="7239000" cy="1143000"/>
          </a:xfrm>
        </p:spPr>
        <p:txBody>
          <a:bodyPr/>
          <a:lstStyle/>
          <a:p>
            <a:r>
              <a:rPr lang="en-US" dirty="0"/>
              <a:t>Run Hide fight </a:t>
            </a:r>
          </a:p>
        </p:txBody>
      </p:sp>
      <p:pic>
        <p:nvPicPr>
          <p:cNvPr id="5" name="LO04cQBdcHM"/>
          <p:cNvPicPr>
            <a:picLocks noGrp="1" noRot="1" noChangeAspect="1"/>
          </p:cNvPicPr>
          <p:nvPr>
            <p:ph idx="1"/>
            <a:videoFile r:link="rId1"/>
          </p:nvPr>
        </p:nvPicPr>
        <p:blipFill>
          <a:blip r:embed="rId3"/>
          <a:stretch>
            <a:fillRect/>
          </a:stretch>
        </p:blipFill>
        <p:spPr>
          <a:xfrm>
            <a:off x="179387" y="1431664"/>
            <a:ext cx="7823200" cy="4400550"/>
          </a:xfrm>
          <a:prstGeom prst="rect">
            <a:avLst/>
          </a:prstGeom>
        </p:spPr>
      </p:pic>
      <p:sp>
        <p:nvSpPr>
          <p:cNvPr id="6" name="TextBox 5"/>
          <p:cNvSpPr txBox="1"/>
          <p:nvPr/>
        </p:nvSpPr>
        <p:spPr>
          <a:xfrm>
            <a:off x="249237" y="5832214"/>
            <a:ext cx="76835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Video running time is 5 minutes. If it will not play for you, please pause here and do an internet search for, “run hide fight Ready Houston”. </a:t>
            </a:r>
          </a:p>
        </p:txBody>
      </p:sp>
    </p:spTree>
    <p:extLst>
      <p:ext uri="{BB962C8B-B14F-4D97-AF65-F5344CB8AC3E}">
        <p14:creationId xmlns:p14="http://schemas.microsoft.com/office/powerpoint/2010/main" val="114697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OSHA Background</a:t>
            </a:r>
          </a:p>
        </p:txBody>
      </p:sp>
      <p:sp>
        <p:nvSpPr>
          <p:cNvPr id="3" name="Content Placeholder 2"/>
          <p:cNvSpPr>
            <a:spLocks noGrp="1"/>
          </p:cNvSpPr>
          <p:nvPr>
            <p:ph idx="1"/>
          </p:nvPr>
        </p:nvSpPr>
        <p:spPr>
          <a:xfrm>
            <a:off x="457200" y="2057400"/>
            <a:ext cx="7239000" cy="2895600"/>
          </a:xfrm>
        </p:spPr>
        <p:txBody>
          <a:bodyPr/>
          <a:lstStyle/>
          <a:p>
            <a:r>
              <a:rPr lang="en-US" dirty="0"/>
              <a:t>OSHA = Occupational Safety and Health Administration</a:t>
            </a:r>
          </a:p>
          <a:p>
            <a:endParaRPr lang="en-US" dirty="0"/>
          </a:p>
          <a:p>
            <a:r>
              <a:rPr lang="en-US" dirty="0"/>
              <a:t>Purpose = to provide every employee with a safe and healthy workplace. </a:t>
            </a:r>
            <a:r>
              <a:rPr lang="en-US" sz="1800" dirty="0"/>
              <a:t>(“employee” is equal to “volunteers” throughout this Power Point)</a:t>
            </a:r>
            <a:endParaRPr lang="en-US" dirty="0"/>
          </a:p>
          <a:p>
            <a:pPr>
              <a:buNone/>
            </a:pPr>
            <a:endParaRPr lang="en-US" dirty="0"/>
          </a:p>
        </p:txBody>
      </p:sp>
      <p:pic>
        <p:nvPicPr>
          <p:cNvPr id="10242" name="Picture 2" descr="C:\Documents and Settings\sandy\Local Settings\Temporary Internet Files\Content.IE5\A5NW31U3\MC900089190[1].wmf"/>
          <p:cNvPicPr>
            <a:picLocks noChangeAspect="1" noChangeArrowheads="1"/>
          </p:cNvPicPr>
          <p:nvPr/>
        </p:nvPicPr>
        <p:blipFill>
          <a:blip r:embed="rId2" cstate="print"/>
          <a:srcRect/>
          <a:stretch>
            <a:fillRect/>
          </a:stretch>
        </p:blipFill>
        <p:spPr bwMode="auto">
          <a:xfrm>
            <a:off x="5791200" y="304800"/>
            <a:ext cx="1783994" cy="1783994"/>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871"/>
            <a:ext cx="7239000" cy="701040"/>
          </a:xfrm>
        </p:spPr>
        <p:txBody>
          <a:bodyPr/>
          <a:lstStyle/>
          <a:p>
            <a:r>
              <a:rPr lang="en-US" dirty="0"/>
              <a:t>Boundaries with clients</a:t>
            </a:r>
          </a:p>
        </p:txBody>
      </p:sp>
      <p:sp>
        <p:nvSpPr>
          <p:cNvPr id="7" name="Content Placeholder 6"/>
          <p:cNvSpPr>
            <a:spLocks noGrp="1"/>
          </p:cNvSpPr>
          <p:nvPr>
            <p:ph idx="1"/>
          </p:nvPr>
        </p:nvSpPr>
        <p:spPr>
          <a:xfrm>
            <a:off x="342900" y="1371600"/>
            <a:ext cx="7467600" cy="5029200"/>
          </a:xfrm>
        </p:spPr>
        <p:txBody>
          <a:bodyPr>
            <a:normAutofit fontScale="77500" lnSpcReduction="20000"/>
          </a:bodyPr>
          <a:lstStyle/>
          <a:p>
            <a:r>
              <a:rPr lang="en-US" dirty="0"/>
              <a:t>Once the professional relationship with your client becomes more personal, it puts you and PRCE at risk.</a:t>
            </a:r>
          </a:p>
          <a:p>
            <a:r>
              <a:rPr lang="en-US" dirty="0"/>
              <a:t>Contributing factors of risks:</a:t>
            </a:r>
          </a:p>
          <a:p>
            <a:pPr lvl="1"/>
            <a:r>
              <a:rPr lang="en-US" dirty="0"/>
              <a:t>Unknown background of client</a:t>
            </a:r>
          </a:p>
          <a:p>
            <a:pPr lvl="1"/>
            <a:r>
              <a:rPr lang="en-US" dirty="0"/>
              <a:t>Partner of client may become angry towards you or PRCE for getting involved</a:t>
            </a:r>
          </a:p>
          <a:p>
            <a:pPr lvl="1"/>
            <a:r>
              <a:rPr lang="en-US" dirty="0"/>
              <a:t>You may not be able to provide the help the client is seeking</a:t>
            </a:r>
          </a:p>
          <a:p>
            <a:pPr lvl="1"/>
            <a:r>
              <a:rPr lang="en-US" dirty="0"/>
              <a:t>Anyone in that client’s life may want to take revenge on you or the Center</a:t>
            </a:r>
          </a:p>
          <a:p>
            <a:r>
              <a:rPr lang="en-US" dirty="0"/>
              <a:t>What </a:t>
            </a:r>
            <a:r>
              <a:rPr lang="en-US" u="sng" dirty="0"/>
              <a:t>NOT</a:t>
            </a:r>
            <a:r>
              <a:rPr lang="en-US" dirty="0"/>
              <a:t> to do:</a:t>
            </a:r>
          </a:p>
          <a:p>
            <a:pPr lvl="1"/>
            <a:r>
              <a:rPr lang="en-US" dirty="0"/>
              <a:t>Give your personal phone number away</a:t>
            </a:r>
          </a:p>
          <a:p>
            <a:pPr lvl="1"/>
            <a:r>
              <a:rPr lang="en-US" dirty="0"/>
              <a:t>Give a ride to a client for any reason</a:t>
            </a:r>
          </a:p>
          <a:p>
            <a:pPr lvl="1"/>
            <a:r>
              <a:rPr lang="en-US" dirty="0"/>
              <a:t>Reveal your address nor your personal email address</a:t>
            </a:r>
          </a:p>
          <a:p>
            <a:pPr lvl="1"/>
            <a:r>
              <a:rPr lang="en-US" dirty="0"/>
              <a:t>Give any kind of help outside of the resources at PRCE</a:t>
            </a:r>
          </a:p>
          <a:p>
            <a:pPr lvl="1"/>
            <a:r>
              <a:rPr lang="en-US" dirty="0"/>
              <a:t>Accept invitations to the client’s personal functions or business opportunities</a:t>
            </a:r>
          </a:p>
          <a:p>
            <a:r>
              <a:rPr lang="en-US" u="sng" dirty="0"/>
              <a:t>DO</a:t>
            </a:r>
            <a:r>
              <a:rPr lang="en-US" dirty="0"/>
              <a:t>: Remain professional. This offers empowerment and confidentiality to your client.</a:t>
            </a:r>
          </a:p>
          <a:p>
            <a:pPr marL="292608" lvl="1" indent="0">
              <a:buNone/>
            </a:pPr>
            <a:endParaRPr lang="en-US" dirty="0"/>
          </a:p>
          <a:p>
            <a:pPr lvl="1"/>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3657600"/>
            <a:ext cx="1828800" cy="1371600"/>
          </a:xfrm>
          <a:prstGeom prst="rect">
            <a:avLst/>
          </a:prstGeom>
        </p:spPr>
      </p:pic>
    </p:spTree>
    <p:extLst>
      <p:ext uri="{BB962C8B-B14F-4D97-AF65-F5344CB8AC3E}">
        <p14:creationId xmlns:p14="http://schemas.microsoft.com/office/powerpoint/2010/main" val="1015479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965960"/>
          </a:xfrm>
        </p:spPr>
        <p:txBody>
          <a:bodyPr/>
          <a:lstStyle/>
          <a:p>
            <a:pPr algn="ctr"/>
            <a:r>
              <a:rPr lang="en-US" dirty="0"/>
              <a:t>Group post-test</a:t>
            </a:r>
          </a:p>
        </p:txBody>
      </p:sp>
      <p:pic>
        <p:nvPicPr>
          <p:cNvPr id="26626" name="Picture 2" descr="C:\Documents and Settings\sandy\Local Settings\Temporary Internet Files\Content.IE5\UOHRWQXD\MC900436129[1].wmf"/>
          <p:cNvPicPr>
            <a:picLocks noChangeAspect="1" noChangeArrowheads="1"/>
          </p:cNvPicPr>
          <p:nvPr/>
        </p:nvPicPr>
        <p:blipFill>
          <a:blip r:embed="rId2" cstate="print"/>
          <a:srcRect/>
          <a:stretch>
            <a:fillRect/>
          </a:stretch>
        </p:blipFill>
        <p:spPr bwMode="auto">
          <a:xfrm>
            <a:off x="2971800" y="2971800"/>
            <a:ext cx="2474002" cy="223202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7239000" cy="2514600"/>
          </a:xfrm>
        </p:spPr>
        <p:txBody>
          <a:bodyPr>
            <a:normAutofit/>
          </a:bodyPr>
          <a:lstStyle/>
          <a:p>
            <a:r>
              <a:rPr lang="en-US" dirty="0"/>
              <a:t>1. </a:t>
            </a:r>
            <a:r>
              <a:rPr lang="en-US" sz="4400" dirty="0"/>
              <a:t>Osha is the occupational safety and act/administration.</a:t>
            </a:r>
          </a:p>
        </p:txBody>
      </p:sp>
      <p:pic>
        <p:nvPicPr>
          <p:cNvPr id="27650" name="Picture 2" descr="C:\Documents and Settings\sandy\Local Settings\Temporary Internet Files\Content.IE5\R0FKZW62\MC900089190[1].wmf"/>
          <p:cNvPicPr>
            <a:picLocks noChangeAspect="1" noChangeArrowheads="1"/>
          </p:cNvPicPr>
          <p:nvPr/>
        </p:nvPicPr>
        <p:blipFill>
          <a:blip r:embed="rId2" cstate="print"/>
          <a:srcRect/>
          <a:stretch>
            <a:fillRect/>
          </a:stretch>
        </p:blipFill>
        <p:spPr bwMode="auto">
          <a:xfrm>
            <a:off x="3048000" y="3841394"/>
            <a:ext cx="2133600" cy="2133600"/>
          </a:xfrm>
          <a:prstGeom prst="rect">
            <a:avLst/>
          </a:prstGeom>
          <a:noFill/>
        </p:spPr>
      </p:pic>
      <p:cxnSp>
        <p:nvCxnSpPr>
          <p:cNvPr id="4" name="Straight Connector 3">
            <a:extLst>
              <a:ext uri="{FF2B5EF4-FFF2-40B4-BE49-F238E27FC236}">
                <a16:creationId xmlns:a16="http://schemas.microsoft.com/office/drawing/2014/main" id="{8369D433-B15A-4D96-A4A2-E48C058AEF73}"/>
              </a:ext>
            </a:extLst>
          </p:cNvPr>
          <p:cNvCxnSpPr/>
          <p:nvPr/>
        </p:nvCxnSpPr>
        <p:spPr>
          <a:xfrm>
            <a:off x="3657600" y="2743200"/>
            <a:ext cx="30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en-US" sz="4400" dirty="0"/>
          </a:p>
          <a:p>
            <a:pPr algn="ctr">
              <a:buNone/>
            </a:pPr>
            <a:r>
              <a:rPr lang="en-US" sz="4400" u="sng" dirty="0"/>
              <a:t>HEALTH</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804160"/>
          </a:xfrm>
        </p:spPr>
        <p:txBody>
          <a:bodyPr>
            <a:normAutofit/>
          </a:bodyPr>
          <a:lstStyle/>
          <a:p>
            <a:r>
              <a:rPr lang="en-US" dirty="0"/>
              <a:t>2. The purpose of the OSHA regulations is to ensure health and safety for whom?</a:t>
            </a:r>
          </a:p>
        </p:txBody>
      </p:sp>
      <p:pic>
        <p:nvPicPr>
          <p:cNvPr id="28674" name="Picture 2" descr="C:\Documents and Settings\sandy\Local Settings\Temporary Internet Files\Content.IE5\R0FKZW62\MC900060144[1].wmf"/>
          <p:cNvPicPr>
            <a:picLocks noChangeAspect="1" noChangeArrowheads="1"/>
          </p:cNvPicPr>
          <p:nvPr/>
        </p:nvPicPr>
        <p:blipFill>
          <a:blip r:embed="rId2" cstate="print"/>
          <a:srcRect/>
          <a:stretch>
            <a:fillRect/>
          </a:stretch>
        </p:blipFill>
        <p:spPr bwMode="auto">
          <a:xfrm>
            <a:off x="2666999" y="3657600"/>
            <a:ext cx="2918003" cy="2031187"/>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en-US" sz="4400" u="sng" dirty="0"/>
          </a:p>
          <a:p>
            <a:pPr algn="ctr">
              <a:buNone/>
            </a:pPr>
            <a:r>
              <a:rPr lang="en-US" sz="4400" u="sng" dirty="0"/>
              <a:t>EMPLOYEES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3261360"/>
          </a:xfrm>
        </p:spPr>
        <p:txBody>
          <a:bodyPr>
            <a:normAutofit/>
          </a:bodyPr>
          <a:lstStyle/>
          <a:p>
            <a:r>
              <a:rPr lang="en-US" dirty="0"/>
              <a:t>3. Osha always holds</a:t>
            </a:r>
            <a:br>
              <a:rPr lang="en-US" dirty="0"/>
            </a:br>
            <a:br>
              <a:rPr lang="en-US" dirty="0"/>
            </a:br>
            <a:r>
              <a:rPr lang="en-US" dirty="0"/>
              <a:t>  accountable for hazards.</a:t>
            </a:r>
          </a:p>
        </p:txBody>
      </p:sp>
      <p:pic>
        <p:nvPicPr>
          <p:cNvPr id="29698" name="Picture 2" descr="C:\Documents and Settings\sandy\Local Settings\Temporary Internet Files\Content.IE5\L50KJUG2\MC900230760[1].wmf"/>
          <p:cNvPicPr>
            <a:picLocks noChangeAspect="1" noChangeArrowheads="1"/>
          </p:cNvPicPr>
          <p:nvPr/>
        </p:nvPicPr>
        <p:blipFill>
          <a:blip r:embed="rId2" cstate="print"/>
          <a:srcRect/>
          <a:stretch>
            <a:fillRect/>
          </a:stretch>
        </p:blipFill>
        <p:spPr bwMode="auto">
          <a:xfrm>
            <a:off x="2819399" y="3810000"/>
            <a:ext cx="3005859" cy="2255067"/>
          </a:xfrm>
          <a:prstGeom prst="rect">
            <a:avLst/>
          </a:prstGeom>
          <a:noFill/>
        </p:spPr>
      </p:pic>
      <p:cxnSp>
        <p:nvCxnSpPr>
          <p:cNvPr id="6" name="Straight Connector 5">
            <a:extLst>
              <a:ext uri="{FF2B5EF4-FFF2-40B4-BE49-F238E27FC236}">
                <a16:creationId xmlns:a16="http://schemas.microsoft.com/office/drawing/2014/main" id="{B00A4F67-6BD4-4D27-9BFE-DB7DD90F5481}"/>
              </a:ext>
            </a:extLst>
          </p:cNvPr>
          <p:cNvCxnSpPr/>
          <p:nvPr/>
        </p:nvCxnSpPr>
        <p:spPr>
          <a:xfrm>
            <a:off x="762000" y="2895600"/>
            <a:ext cx="30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en-US" sz="4400" u="sng" dirty="0"/>
          </a:p>
          <a:p>
            <a:pPr algn="ctr">
              <a:buNone/>
            </a:pPr>
            <a:r>
              <a:rPr lang="en-US" sz="4400" u="sng" dirty="0"/>
              <a:t>THE EMPLOYER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3429000"/>
          </a:xfrm>
        </p:spPr>
        <p:txBody>
          <a:bodyPr>
            <a:normAutofit/>
          </a:bodyPr>
          <a:lstStyle/>
          <a:p>
            <a:r>
              <a:rPr lang="en-US" dirty="0"/>
              <a:t>4. PRCE’s Safety Coordinator is </a:t>
            </a:r>
            <a:br>
              <a:rPr lang="en-US" dirty="0"/>
            </a:br>
            <a:r>
              <a:rPr lang="en-US" dirty="0"/>
              <a:t>                               .</a:t>
            </a:r>
          </a:p>
        </p:txBody>
      </p:sp>
      <p:pic>
        <p:nvPicPr>
          <p:cNvPr id="30722" name="Picture 2" descr="C:\Documents and Settings\sandy\Local Settings\Temporary Internet Files\Content.IE5\L50KJUG2\MC900440444[1].wmf"/>
          <p:cNvPicPr>
            <a:picLocks noChangeAspect="1" noChangeArrowheads="1"/>
          </p:cNvPicPr>
          <p:nvPr/>
        </p:nvPicPr>
        <p:blipFill>
          <a:blip r:embed="rId2" cstate="print"/>
          <a:srcRect/>
          <a:stretch>
            <a:fillRect/>
          </a:stretch>
        </p:blipFill>
        <p:spPr bwMode="auto">
          <a:xfrm>
            <a:off x="3124200" y="3810000"/>
            <a:ext cx="2085574" cy="1965325"/>
          </a:xfrm>
          <a:prstGeom prst="rect">
            <a:avLst/>
          </a:prstGeom>
          <a:noFill/>
        </p:spPr>
      </p:pic>
      <p:cxnSp>
        <p:nvCxnSpPr>
          <p:cNvPr id="4" name="Straight Connector 3">
            <a:extLst>
              <a:ext uri="{FF2B5EF4-FFF2-40B4-BE49-F238E27FC236}">
                <a16:creationId xmlns:a16="http://schemas.microsoft.com/office/drawing/2014/main" id="{49BFB4FE-9CA4-4AD9-92EA-746B6D0CC232}"/>
              </a:ext>
            </a:extLst>
          </p:cNvPr>
          <p:cNvCxnSpPr/>
          <p:nvPr/>
        </p:nvCxnSpPr>
        <p:spPr>
          <a:xfrm>
            <a:off x="762000" y="3276600"/>
            <a:ext cx="30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en-US" sz="4400" u="sng" dirty="0"/>
          </a:p>
          <a:p>
            <a:pPr algn="ctr">
              <a:buNone/>
            </a:pPr>
            <a:r>
              <a:rPr lang="en-US" sz="4400" u="sng" dirty="0"/>
              <a:t>Annis Felicien, MSN, RN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Employers Rights</a:t>
            </a:r>
          </a:p>
        </p:txBody>
      </p:sp>
      <p:sp>
        <p:nvSpPr>
          <p:cNvPr id="3" name="Content Placeholder 2"/>
          <p:cNvSpPr>
            <a:spLocks noGrp="1"/>
          </p:cNvSpPr>
          <p:nvPr>
            <p:ph idx="1"/>
          </p:nvPr>
        </p:nvSpPr>
        <p:spPr>
          <a:xfrm>
            <a:off x="457200" y="2819400"/>
            <a:ext cx="7239000" cy="3636336"/>
          </a:xfrm>
        </p:spPr>
        <p:txBody>
          <a:bodyPr/>
          <a:lstStyle/>
          <a:p>
            <a:r>
              <a:rPr lang="en-US" dirty="0"/>
              <a:t>Employers are required to comply</a:t>
            </a:r>
          </a:p>
          <a:p>
            <a:r>
              <a:rPr lang="en-US" dirty="0"/>
              <a:t>Can not restrict inspection</a:t>
            </a:r>
          </a:p>
          <a:p>
            <a:r>
              <a:rPr lang="en-US" dirty="0"/>
              <a:t>Employers are always held accountable for hazards in the workplace</a:t>
            </a:r>
          </a:p>
        </p:txBody>
      </p:sp>
      <p:pic>
        <p:nvPicPr>
          <p:cNvPr id="11266" name="Picture 2" descr="C:\Documents and Settings\sandy\Local Settings\Temporary Internet Files\Content.IE5\L50KJUG2\MC900056731[1].wmf"/>
          <p:cNvPicPr>
            <a:picLocks noChangeAspect="1" noChangeArrowheads="1"/>
          </p:cNvPicPr>
          <p:nvPr/>
        </p:nvPicPr>
        <p:blipFill>
          <a:blip r:embed="rId2" cstate="print"/>
          <a:srcRect/>
          <a:stretch>
            <a:fillRect/>
          </a:stretch>
        </p:blipFill>
        <p:spPr bwMode="auto">
          <a:xfrm>
            <a:off x="5562600" y="762000"/>
            <a:ext cx="1814170" cy="154625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270760"/>
          </a:xfrm>
        </p:spPr>
        <p:txBody>
          <a:bodyPr>
            <a:normAutofit/>
          </a:bodyPr>
          <a:lstStyle/>
          <a:p>
            <a:r>
              <a:rPr lang="en-US" dirty="0"/>
              <a:t>5. Our osha manual is kept where?</a:t>
            </a:r>
          </a:p>
        </p:txBody>
      </p:sp>
      <p:pic>
        <p:nvPicPr>
          <p:cNvPr id="31746" name="Picture 2" descr="C:\Documents and Settings\sandy\Local Settings\Temporary Internet Files\Content.IE5\V21U0DM7\MC900237418[1].wmf"/>
          <p:cNvPicPr>
            <a:picLocks noChangeAspect="1" noChangeArrowheads="1"/>
          </p:cNvPicPr>
          <p:nvPr/>
        </p:nvPicPr>
        <p:blipFill>
          <a:blip r:embed="rId2" cstate="print"/>
          <a:srcRect/>
          <a:stretch>
            <a:fillRect/>
          </a:stretch>
        </p:blipFill>
        <p:spPr bwMode="auto">
          <a:xfrm>
            <a:off x="3124200" y="3276600"/>
            <a:ext cx="1926879" cy="261796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0"/>
            <a:ext cx="7239000" cy="3026736"/>
          </a:xfrm>
        </p:spPr>
        <p:txBody>
          <a:bodyPr>
            <a:normAutofit/>
          </a:bodyPr>
          <a:lstStyle/>
          <a:p>
            <a:pPr algn="ctr">
              <a:buNone/>
            </a:pPr>
            <a:endParaRPr lang="en-US" sz="4400" u="sng" dirty="0"/>
          </a:p>
          <a:p>
            <a:pPr marL="742950" indent="-742950">
              <a:buFont typeface="+mj-lt"/>
              <a:buAutoNum type="arabicPeriod"/>
            </a:pPr>
            <a:r>
              <a:rPr lang="en-US" sz="4400" u="sng" dirty="0"/>
              <a:t>In the white cabinet next to the ultrasound room desk</a:t>
            </a:r>
          </a:p>
          <a:p>
            <a:pPr marL="0" indent="0">
              <a:buNone/>
            </a:pPr>
            <a:endParaRPr lang="en-US" sz="4400" u="sng" dirty="0"/>
          </a:p>
        </p:txBody>
      </p:sp>
      <p:pic>
        <p:nvPicPr>
          <p:cNvPr id="4" name="Picture 3">
            <a:extLst>
              <a:ext uri="{FF2B5EF4-FFF2-40B4-BE49-F238E27FC236}">
                <a16:creationId xmlns:a16="http://schemas.microsoft.com/office/drawing/2014/main" id="{0ECF73FF-DA6B-4B56-9C29-6370C3176D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4922" y="2895600"/>
            <a:ext cx="3814156" cy="3814156"/>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575560"/>
          </a:xfrm>
        </p:spPr>
        <p:txBody>
          <a:bodyPr>
            <a:normAutofit/>
          </a:bodyPr>
          <a:lstStyle/>
          <a:p>
            <a:r>
              <a:rPr lang="en-US" dirty="0"/>
              <a:t>6. I always have access to the osha manual and may receive a copy of the standards or policies upon request.</a:t>
            </a:r>
          </a:p>
        </p:txBody>
      </p:sp>
      <p:sp>
        <p:nvSpPr>
          <p:cNvPr id="3" name="Content Placeholder 2"/>
          <p:cNvSpPr>
            <a:spLocks noGrp="1"/>
          </p:cNvSpPr>
          <p:nvPr>
            <p:ph idx="1"/>
          </p:nvPr>
        </p:nvSpPr>
        <p:spPr>
          <a:xfrm>
            <a:off x="457200" y="2667000"/>
            <a:ext cx="7239000" cy="3788736"/>
          </a:xfrm>
        </p:spPr>
        <p:txBody>
          <a:bodyPr>
            <a:normAutofit/>
          </a:bodyPr>
          <a:lstStyle/>
          <a:p>
            <a:pPr algn="ctr">
              <a:buNone/>
            </a:pPr>
            <a:endParaRPr lang="en-US" sz="2800" dirty="0"/>
          </a:p>
          <a:p>
            <a:pPr algn="ctr">
              <a:buNone/>
            </a:pPr>
            <a:endParaRPr lang="en-US" sz="2800" dirty="0"/>
          </a:p>
          <a:p>
            <a:pPr algn="ctr">
              <a:buNone/>
            </a:pPr>
            <a:r>
              <a:rPr lang="en-US" sz="4000" dirty="0"/>
              <a:t>TRUE or FALSE</a:t>
            </a:r>
          </a:p>
        </p:txBody>
      </p:sp>
      <p:pic>
        <p:nvPicPr>
          <p:cNvPr id="55298" name="Picture 2" descr="C:\Documents and Settings\sandy\Local Settings\Temporary Internet Files\Content.IE5\R0FKZW62\MC900037062[1].wmf"/>
          <p:cNvPicPr>
            <a:picLocks noChangeAspect="1" noChangeArrowheads="1"/>
          </p:cNvPicPr>
          <p:nvPr/>
        </p:nvPicPr>
        <p:blipFill>
          <a:blip r:embed="rId2" cstate="print"/>
          <a:srcRect/>
          <a:stretch>
            <a:fillRect/>
          </a:stretch>
        </p:blipFill>
        <p:spPr bwMode="auto">
          <a:xfrm>
            <a:off x="3276600" y="4572000"/>
            <a:ext cx="1492301" cy="166055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7239000" cy="5084136"/>
          </a:xfrm>
        </p:spPr>
        <p:txBody>
          <a:bodyPr>
            <a:normAutofit/>
          </a:bodyPr>
          <a:lstStyle/>
          <a:p>
            <a:pPr algn="ctr">
              <a:buNone/>
            </a:pPr>
            <a:endParaRPr lang="en-US" sz="4400" u="sng" dirty="0"/>
          </a:p>
          <a:p>
            <a:pPr algn="ctr">
              <a:buNone/>
            </a:pPr>
            <a:endParaRPr lang="en-US" sz="4400" u="sng" dirty="0"/>
          </a:p>
          <a:p>
            <a:pPr algn="ctr">
              <a:buNone/>
            </a:pPr>
            <a:r>
              <a:rPr lang="en-US" sz="4400" u="sng" dirty="0"/>
              <a:t>TRUE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174" y="393448"/>
            <a:ext cx="7239000" cy="1515701"/>
          </a:xfrm>
        </p:spPr>
        <p:txBody>
          <a:bodyPr>
            <a:normAutofit/>
          </a:bodyPr>
          <a:lstStyle/>
          <a:p>
            <a:r>
              <a:rPr lang="en-US" dirty="0"/>
              <a:t>7. List (any) four hazards that you may encounter at PRCE.</a:t>
            </a:r>
          </a:p>
        </p:txBody>
      </p:sp>
      <p:pic>
        <p:nvPicPr>
          <p:cNvPr id="32770" name="Picture 2" descr="C:\Documents and Settings\sandy\Local Settings\Temporary Internet Files\Content.IE5\1BPC723G\MC900018355[1].wmf"/>
          <p:cNvPicPr>
            <a:picLocks noChangeAspect="1" noChangeArrowheads="1"/>
          </p:cNvPicPr>
          <p:nvPr/>
        </p:nvPicPr>
        <p:blipFill>
          <a:blip r:embed="rId2" cstate="print"/>
          <a:srcRect/>
          <a:stretch>
            <a:fillRect/>
          </a:stretch>
        </p:blipFill>
        <p:spPr bwMode="auto">
          <a:xfrm>
            <a:off x="457200" y="2895600"/>
            <a:ext cx="1628546" cy="1494130"/>
          </a:xfrm>
          <a:prstGeom prst="rect">
            <a:avLst/>
          </a:prstGeom>
          <a:noFill/>
        </p:spPr>
      </p:pic>
      <p:pic>
        <p:nvPicPr>
          <p:cNvPr id="32771" name="Picture 3" descr="C:\Documents and Settings\sandy\My Documents\My Pictures\Microsoft Clip Organizer\00287333.wmf"/>
          <p:cNvPicPr>
            <a:picLocks noChangeAspect="1" noChangeArrowheads="1"/>
          </p:cNvPicPr>
          <p:nvPr/>
        </p:nvPicPr>
        <p:blipFill>
          <a:blip r:embed="rId3" cstate="print"/>
          <a:srcRect/>
          <a:stretch>
            <a:fillRect/>
          </a:stretch>
        </p:blipFill>
        <p:spPr bwMode="auto">
          <a:xfrm>
            <a:off x="1905000" y="4419600"/>
            <a:ext cx="1525509" cy="1792586"/>
          </a:xfrm>
          <a:prstGeom prst="rect">
            <a:avLst/>
          </a:prstGeom>
          <a:noFill/>
        </p:spPr>
      </p:pic>
      <p:pic>
        <p:nvPicPr>
          <p:cNvPr id="32772" name="Picture 4" descr="C:\Documents and Settings\sandy\Local Settings\Temporary Internet Files\Content.IE5\L50KJUG2\MC900286118[1].wmf"/>
          <p:cNvPicPr>
            <a:picLocks noChangeAspect="1" noChangeArrowheads="1"/>
          </p:cNvPicPr>
          <p:nvPr/>
        </p:nvPicPr>
        <p:blipFill>
          <a:blip r:embed="rId4" cstate="print"/>
          <a:srcRect/>
          <a:stretch>
            <a:fillRect/>
          </a:stretch>
        </p:blipFill>
        <p:spPr bwMode="auto">
          <a:xfrm>
            <a:off x="4800600" y="4572000"/>
            <a:ext cx="1529976" cy="1611173"/>
          </a:xfrm>
          <a:prstGeom prst="rect">
            <a:avLst/>
          </a:prstGeom>
          <a:noFill/>
        </p:spPr>
      </p:pic>
      <p:pic>
        <p:nvPicPr>
          <p:cNvPr id="32773" name="Picture 5" descr="C:\Documents and Settings\sandy\Local Settings\Temporary Internet Files\Content.IE5\R0FKZW62\MC900018399[1].wmf"/>
          <p:cNvPicPr>
            <a:picLocks noChangeAspect="1" noChangeArrowheads="1"/>
          </p:cNvPicPr>
          <p:nvPr/>
        </p:nvPicPr>
        <p:blipFill>
          <a:blip r:embed="rId5" cstate="print"/>
          <a:srcRect/>
          <a:stretch>
            <a:fillRect/>
          </a:stretch>
        </p:blipFill>
        <p:spPr bwMode="auto">
          <a:xfrm>
            <a:off x="6248400" y="3048000"/>
            <a:ext cx="1378915" cy="1826971"/>
          </a:xfrm>
          <a:prstGeom prst="rect">
            <a:avLst/>
          </a:prstGeom>
          <a:noFill/>
        </p:spPr>
      </p:pic>
      <p:pic>
        <p:nvPicPr>
          <p:cNvPr id="32774" name="Picture 6" descr="C:\Documents and Settings\sandy\Local Settings\Temporary Internet Files\Content.IE5\L50KJUG2\MC900232446[1].wmf"/>
          <p:cNvPicPr>
            <a:picLocks noChangeAspect="1" noChangeArrowheads="1"/>
          </p:cNvPicPr>
          <p:nvPr/>
        </p:nvPicPr>
        <p:blipFill>
          <a:blip r:embed="rId6" cstate="print"/>
          <a:srcRect/>
          <a:stretch>
            <a:fillRect/>
          </a:stretch>
        </p:blipFill>
        <p:spPr bwMode="auto">
          <a:xfrm>
            <a:off x="3124200" y="2895600"/>
            <a:ext cx="1929897" cy="1572285"/>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All of these are potential hazards to an employee of Prce:</a:t>
            </a:r>
          </a:p>
        </p:txBody>
      </p:sp>
      <p:sp>
        <p:nvSpPr>
          <p:cNvPr id="3" name="Content Placeholder 2"/>
          <p:cNvSpPr>
            <a:spLocks noGrp="1"/>
          </p:cNvSpPr>
          <p:nvPr>
            <p:ph idx="1"/>
          </p:nvPr>
        </p:nvSpPr>
        <p:spPr/>
        <p:txBody>
          <a:bodyPr/>
          <a:lstStyle/>
          <a:p>
            <a:r>
              <a:rPr lang="en-US" dirty="0"/>
              <a:t>Bloodborne Pathogens</a:t>
            </a:r>
          </a:p>
          <a:p>
            <a:r>
              <a:rPr lang="en-US" dirty="0"/>
              <a:t>Hazardous Chemicals</a:t>
            </a:r>
          </a:p>
          <a:p>
            <a:r>
              <a:rPr lang="en-US" dirty="0"/>
              <a:t>Fire</a:t>
            </a:r>
          </a:p>
          <a:p>
            <a:r>
              <a:rPr lang="en-US" dirty="0"/>
              <a:t>Electrical Hazards</a:t>
            </a:r>
          </a:p>
          <a:p>
            <a:r>
              <a:rPr lang="en-US" dirty="0"/>
              <a:t>Ergonomics</a:t>
            </a:r>
          </a:p>
          <a:p>
            <a:r>
              <a:rPr lang="en-US" dirty="0"/>
              <a:t>Walking &amp; Working Surface Hazards</a:t>
            </a:r>
          </a:p>
          <a:p>
            <a:r>
              <a:rPr lang="en-US" dirty="0"/>
              <a:t>Workplace Violence/ Potential Terrorism</a:t>
            </a:r>
          </a:p>
          <a:p>
            <a:r>
              <a:rPr lang="en-US" dirty="0"/>
              <a:t>Tuberculosis</a:t>
            </a:r>
          </a:p>
          <a:p>
            <a:r>
              <a:rPr lang="en-US" dirty="0"/>
              <a:t>Covid-19 or other virulent diseases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889760"/>
          </a:xfrm>
        </p:spPr>
        <p:txBody>
          <a:bodyPr>
            <a:normAutofit/>
          </a:bodyPr>
          <a:lstStyle/>
          <a:p>
            <a:r>
              <a:rPr lang="en-US" dirty="0"/>
              <a:t>8. Are you at risk for exposure to bloodborne pathogens?</a:t>
            </a:r>
          </a:p>
        </p:txBody>
      </p:sp>
      <p:sp>
        <p:nvSpPr>
          <p:cNvPr id="3" name="Content Placeholder 2"/>
          <p:cNvSpPr>
            <a:spLocks noGrp="1"/>
          </p:cNvSpPr>
          <p:nvPr>
            <p:ph idx="1"/>
          </p:nvPr>
        </p:nvSpPr>
        <p:spPr>
          <a:xfrm>
            <a:off x="457200" y="2590800"/>
            <a:ext cx="7239000" cy="3864936"/>
          </a:xfrm>
        </p:spPr>
        <p:txBody>
          <a:bodyPr>
            <a:normAutofit/>
          </a:bodyPr>
          <a:lstStyle/>
          <a:p>
            <a:pPr algn="ctr">
              <a:buNone/>
            </a:pPr>
            <a:endParaRPr lang="en-US" sz="2800" dirty="0"/>
          </a:p>
          <a:p>
            <a:pPr algn="ctr">
              <a:buNone/>
            </a:pPr>
            <a:endParaRPr lang="en-US" sz="2800" dirty="0"/>
          </a:p>
          <a:p>
            <a:pPr algn="ctr">
              <a:buNone/>
            </a:pPr>
            <a:r>
              <a:rPr lang="en-US" sz="4000" dirty="0"/>
              <a:t>YES or NO</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229600" cy="6934200"/>
          </a:xfrm>
        </p:spPr>
        <p:txBody>
          <a:bodyPr>
            <a:normAutofit fontScale="55000" lnSpcReduction="20000"/>
          </a:bodyPr>
          <a:lstStyle/>
          <a:p>
            <a:pPr algn="ctr"/>
            <a:endParaRPr lang="en-US" sz="3600" dirty="0"/>
          </a:p>
          <a:p>
            <a:pPr algn="ctr"/>
            <a:endParaRPr lang="en-US" sz="3600" dirty="0"/>
          </a:p>
          <a:p>
            <a:pPr algn="ctr">
              <a:buNone/>
            </a:pPr>
            <a:r>
              <a:rPr lang="en-US" sz="5100" u="sng" dirty="0"/>
              <a:t>Yes</a:t>
            </a:r>
            <a:r>
              <a:rPr lang="en-US" sz="5100" dirty="0"/>
              <a:t>, if you do any of these:</a:t>
            </a:r>
          </a:p>
          <a:p>
            <a:pPr algn="ctr">
              <a:buNone/>
            </a:pPr>
            <a:endParaRPr lang="en-US" sz="5100" dirty="0"/>
          </a:p>
          <a:p>
            <a:pPr lvl="0"/>
            <a:r>
              <a:rPr lang="en-US" sz="3600" dirty="0"/>
              <a:t>Performing ultrasound exams</a:t>
            </a:r>
          </a:p>
          <a:p>
            <a:pPr lvl="0"/>
            <a:r>
              <a:rPr lang="en-US" sz="3600" dirty="0"/>
              <a:t>Cleaning exam tables</a:t>
            </a:r>
          </a:p>
          <a:p>
            <a:pPr lvl="0"/>
            <a:r>
              <a:rPr lang="en-US" sz="3600" dirty="0"/>
              <a:t>Cleaning ultrasound probes</a:t>
            </a:r>
          </a:p>
          <a:p>
            <a:r>
              <a:rPr lang="en-US" sz="3600" dirty="0"/>
              <a:t>Attending any vaginal ultrasound exams</a:t>
            </a:r>
          </a:p>
          <a:p>
            <a:pPr lvl="0"/>
            <a:r>
              <a:rPr lang="en-US" sz="3600" dirty="0"/>
              <a:t>Handling hazardous medical wastes (changing out any red trash bags labeled with Biohazard logo)</a:t>
            </a:r>
          </a:p>
          <a:p>
            <a:pPr lvl="0"/>
            <a:r>
              <a:rPr lang="en-US" sz="3600" dirty="0"/>
              <a:t>Monitoring self-administered pregnancy tests</a:t>
            </a:r>
          </a:p>
          <a:p>
            <a:pPr lvl="0"/>
            <a:r>
              <a:rPr lang="en-US" sz="3600" dirty="0"/>
              <a:t>Cleaning up after vomit or dirty diapers</a:t>
            </a:r>
          </a:p>
          <a:p>
            <a:pPr lvl="0"/>
            <a:r>
              <a:rPr lang="en-US" sz="3600" dirty="0"/>
              <a:t>Tending to children who may have sinus drainage</a:t>
            </a:r>
          </a:p>
          <a:p>
            <a:pPr lvl="0"/>
            <a:r>
              <a:rPr lang="en-US" sz="3600" dirty="0"/>
              <a:t>Cleaning children's toys</a:t>
            </a:r>
          </a:p>
          <a:p>
            <a:pPr lvl="0"/>
            <a:r>
              <a:rPr lang="en-US" sz="3600" dirty="0"/>
              <a:t>Sorting through clothing donations</a:t>
            </a:r>
          </a:p>
          <a:p>
            <a:pPr lvl="0"/>
            <a:r>
              <a:rPr lang="en-US" sz="3600" dirty="0"/>
              <a:t>* (During Covid 19) Speak to any client when you are less than 6 feet from them. The following is from OSHA during the pandemic:</a:t>
            </a:r>
          </a:p>
          <a:p>
            <a:pPr lvl="1"/>
            <a:r>
              <a:rPr lang="en-US" sz="3300" dirty="0"/>
              <a:t> </a:t>
            </a:r>
            <a:r>
              <a:rPr lang="en-US" sz="3400" b="1" dirty="0"/>
              <a:t>Blood-borne Pathogen Standard:</a:t>
            </a:r>
            <a:r>
              <a:rPr lang="en-US" sz="3400" dirty="0"/>
              <a:t> Applies to occupational exposure to human blood and other potentially infectious materials. This standard does not typically include the respiratory secretions that may transmit COVID-19; however, OSHA believes it may provide guidance on controlling some sources of the virus, such as bodily fluids.</a:t>
            </a:r>
          </a:p>
          <a:p>
            <a:pPr marL="0" indent="0">
              <a:buNone/>
            </a:pPr>
            <a:endParaRPr lang="en-US" sz="36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239000" cy="1447800"/>
          </a:xfrm>
        </p:spPr>
        <p:txBody>
          <a:bodyPr>
            <a:normAutofit/>
          </a:bodyPr>
          <a:lstStyle/>
          <a:p>
            <a:r>
              <a:rPr lang="en-US" dirty="0"/>
              <a:t>9. Define or describe “universal Precautions.”</a:t>
            </a:r>
          </a:p>
        </p:txBody>
      </p:sp>
      <p:pic>
        <p:nvPicPr>
          <p:cNvPr id="33794" name="Picture 2" descr="C:\Documents and Settings\sandy\Local Settings\Temporary Internet Files\Content.IE5\V21U0DM7\MC900389098[1].wmf"/>
          <p:cNvPicPr>
            <a:picLocks noChangeAspect="1" noChangeArrowheads="1"/>
          </p:cNvPicPr>
          <p:nvPr/>
        </p:nvPicPr>
        <p:blipFill>
          <a:blip r:embed="rId2" cstate="print"/>
          <a:srcRect/>
          <a:stretch>
            <a:fillRect/>
          </a:stretch>
        </p:blipFill>
        <p:spPr bwMode="auto">
          <a:xfrm>
            <a:off x="3352800" y="3657600"/>
            <a:ext cx="1650492" cy="1815998"/>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7239000" cy="5617536"/>
          </a:xfrm>
        </p:spPr>
        <p:txBody>
          <a:bodyPr>
            <a:normAutofit/>
          </a:bodyPr>
          <a:lstStyle/>
          <a:p>
            <a:r>
              <a:rPr lang="en-US" sz="2800" dirty="0"/>
              <a:t>Universal Precautions is treating blood and other potentially infectious materials (OPIM) as if known to be infectious. </a:t>
            </a:r>
          </a:p>
          <a:p>
            <a:endParaRPr lang="en-US" sz="2800" dirty="0"/>
          </a:p>
          <a:p>
            <a:r>
              <a:rPr lang="en-US" sz="2800" dirty="0"/>
              <a:t>Using Universal Precautions exercises the following:</a:t>
            </a:r>
          </a:p>
          <a:p>
            <a:pPr lvl="1"/>
            <a:r>
              <a:rPr lang="en-US" sz="2500" dirty="0"/>
              <a:t>Proper personal protection equipment (PPE)</a:t>
            </a:r>
          </a:p>
          <a:p>
            <a:pPr lvl="1"/>
            <a:r>
              <a:rPr lang="en-US" sz="2500" dirty="0"/>
              <a:t>Proper disposal of OPIM</a:t>
            </a:r>
          </a:p>
          <a:p>
            <a:pPr lvl="1"/>
            <a:r>
              <a:rPr lang="en-US" sz="2500" dirty="0"/>
              <a:t>Proper treatment of any exposures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rights</a:t>
            </a:r>
          </a:p>
        </p:txBody>
      </p:sp>
      <p:sp>
        <p:nvSpPr>
          <p:cNvPr id="3" name="Content Placeholder 2"/>
          <p:cNvSpPr>
            <a:spLocks noGrp="1"/>
          </p:cNvSpPr>
          <p:nvPr>
            <p:ph idx="1"/>
          </p:nvPr>
        </p:nvSpPr>
        <p:spPr>
          <a:xfrm>
            <a:off x="457200" y="2819400"/>
            <a:ext cx="7239000" cy="3636336"/>
          </a:xfrm>
        </p:spPr>
        <p:txBody>
          <a:bodyPr/>
          <a:lstStyle/>
          <a:p>
            <a:r>
              <a:rPr lang="en-US" dirty="0"/>
              <a:t>Safe and healthy workplace</a:t>
            </a:r>
          </a:p>
          <a:p>
            <a:r>
              <a:rPr lang="en-US" dirty="0"/>
              <a:t>Controls for hazards should be in place</a:t>
            </a:r>
          </a:p>
          <a:p>
            <a:r>
              <a:rPr lang="en-US" dirty="0"/>
              <a:t>May request an inspection</a:t>
            </a:r>
          </a:p>
          <a:p>
            <a:r>
              <a:rPr lang="en-US" dirty="0"/>
              <a:t>Won’t be discharged or discriminated against due to reporting an illness or injury</a:t>
            </a:r>
          </a:p>
          <a:p>
            <a:endParaRPr lang="en-US" dirty="0"/>
          </a:p>
        </p:txBody>
      </p:sp>
      <p:pic>
        <p:nvPicPr>
          <p:cNvPr id="12290" name="Picture 2" descr="C:\Documents and Settings\sandy\Local Settings\Temporary Internet Files\Content.IE5\UOHRWQXD\MC900297791[1].wmf"/>
          <p:cNvPicPr>
            <a:picLocks noChangeAspect="1" noChangeArrowheads="1"/>
          </p:cNvPicPr>
          <p:nvPr/>
        </p:nvPicPr>
        <p:blipFill>
          <a:blip r:embed="rId2" cstate="print"/>
          <a:srcRect/>
          <a:stretch>
            <a:fillRect/>
          </a:stretch>
        </p:blipFill>
        <p:spPr bwMode="auto">
          <a:xfrm>
            <a:off x="5257800" y="762000"/>
            <a:ext cx="1764792" cy="1813255"/>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Match the symptom with the infection:</a:t>
            </a:r>
          </a:p>
        </p:txBody>
      </p:sp>
      <p:sp>
        <p:nvSpPr>
          <p:cNvPr id="3" name="Content Placeholder 2"/>
          <p:cNvSpPr>
            <a:spLocks noGrp="1"/>
          </p:cNvSpPr>
          <p:nvPr>
            <p:ph idx="1"/>
          </p:nvPr>
        </p:nvSpPr>
        <p:spPr>
          <a:xfrm>
            <a:off x="457200" y="1828800"/>
            <a:ext cx="7239000" cy="4343400"/>
          </a:xfrm>
        </p:spPr>
        <p:txBody>
          <a:bodyPr/>
          <a:lstStyle/>
          <a:p>
            <a:endParaRPr lang="en-US" dirty="0"/>
          </a:p>
          <a:p>
            <a:r>
              <a:rPr lang="en-US" sz="2800" dirty="0"/>
              <a:t>A.	HIV		1. Jaundice</a:t>
            </a:r>
          </a:p>
          <a:p>
            <a:r>
              <a:rPr lang="en-US" sz="2800" dirty="0"/>
              <a:t>B.	Hep B		2. Severe fatigue</a:t>
            </a:r>
          </a:p>
          <a:p>
            <a:r>
              <a:rPr lang="en-US" sz="2800" dirty="0"/>
              <a:t>C.	Hep C		3. Swollen </a:t>
            </a:r>
            <a:r>
              <a:rPr lang="en-US" dirty="0"/>
              <a:t>lymph glands</a:t>
            </a:r>
          </a:p>
        </p:txBody>
      </p:sp>
      <p:pic>
        <p:nvPicPr>
          <p:cNvPr id="34818" name="Picture 2" descr="C:\Documents and Settings\sandy\Local Settings\Temporary Internet Files\Content.IE5\V21U0DM7\MC900433824[1].png"/>
          <p:cNvPicPr>
            <a:picLocks noChangeAspect="1" noChangeArrowheads="1"/>
          </p:cNvPicPr>
          <p:nvPr/>
        </p:nvPicPr>
        <p:blipFill>
          <a:blip r:embed="rId2" cstate="print"/>
          <a:srcRect/>
          <a:stretch>
            <a:fillRect/>
          </a:stretch>
        </p:blipFill>
        <p:spPr bwMode="auto">
          <a:xfrm>
            <a:off x="3048000" y="4343400"/>
            <a:ext cx="1828572" cy="1828572"/>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7239000" cy="5617536"/>
          </a:xfrm>
        </p:spPr>
        <p:txBody>
          <a:bodyPr/>
          <a:lstStyle/>
          <a:p>
            <a:pPr>
              <a:buNone/>
            </a:pPr>
            <a:endParaRPr lang="en-US" dirty="0"/>
          </a:p>
          <a:p>
            <a:pPr>
              <a:buNone/>
            </a:pPr>
            <a:endParaRPr lang="en-US" dirty="0"/>
          </a:p>
          <a:p>
            <a:pPr marL="0" indent="0">
              <a:buNone/>
            </a:pPr>
            <a:r>
              <a:rPr lang="en-US" sz="3600" dirty="0"/>
              <a:t>HIV – (3) Swollen lymph glands </a:t>
            </a:r>
            <a:r>
              <a:rPr lang="en-US" sz="3600" u="sng" dirty="0"/>
              <a:t>A3</a:t>
            </a:r>
            <a:endParaRPr lang="en-US" sz="3600" dirty="0"/>
          </a:p>
          <a:p>
            <a:pPr marL="0" indent="0">
              <a:buNone/>
            </a:pPr>
            <a:endParaRPr lang="en-US" sz="3600" dirty="0"/>
          </a:p>
          <a:p>
            <a:pPr marL="0" indent="0">
              <a:buNone/>
            </a:pPr>
            <a:r>
              <a:rPr lang="en-US" sz="3600" dirty="0"/>
              <a:t>Hep B – (1) Jaundice </a:t>
            </a:r>
            <a:r>
              <a:rPr lang="en-US" sz="3600" u="sng" dirty="0"/>
              <a:t>B1</a:t>
            </a:r>
          </a:p>
          <a:p>
            <a:pPr marL="0" indent="0">
              <a:buNone/>
            </a:pPr>
            <a:endParaRPr lang="en-US" sz="3600" dirty="0"/>
          </a:p>
          <a:p>
            <a:pPr marL="0" indent="0">
              <a:buNone/>
            </a:pPr>
            <a:r>
              <a:rPr lang="en-US" sz="3600" dirty="0"/>
              <a:t>Hep C – (2) Severe fatigue </a:t>
            </a:r>
            <a:r>
              <a:rPr lang="en-US" sz="3600" u="sng" dirty="0"/>
              <a:t>C2</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804160"/>
          </a:xfrm>
        </p:spPr>
        <p:txBody>
          <a:bodyPr>
            <a:normAutofit/>
          </a:bodyPr>
          <a:lstStyle/>
          <a:p>
            <a:r>
              <a:rPr lang="en-US" dirty="0"/>
              <a:t>11. Name one activity that may result in transmitting hepatitis or HIV.</a:t>
            </a:r>
          </a:p>
        </p:txBody>
      </p:sp>
      <p:pic>
        <p:nvPicPr>
          <p:cNvPr id="35842" name="Picture 2" descr="C:\Documents and Settings\sandy\Local Settings\Temporary Internet Files\Content.IE5\V21U0DM7\MP910216658[1].jpg"/>
          <p:cNvPicPr>
            <a:picLocks noChangeAspect="1" noChangeArrowheads="1"/>
          </p:cNvPicPr>
          <p:nvPr/>
        </p:nvPicPr>
        <p:blipFill>
          <a:blip r:embed="rId2" cstate="print"/>
          <a:srcRect/>
          <a:stretch>
            <a:fillRect/>
          </a:stretch>
        </p:blipFill>
        <p:spPr bwMode="auto">
          <a:xfrm>
            <a:off x="508000" y="4699991"/>
            <a:ext cx="2159000" cy="1440458"/>
          </a:xfrm>
          <a:prstGeom prst="rect">
            <a:avLst/>
          </a:prstGeom>
          <a:noFill/>
        </p:spPr>
      </p:pic>
      <p:pic>
        <p:nvPicPr>
          <p:cNvPr id="35843" name="Picture 3" descr="C:\Documents and Settings\sandy\Local Settings\Temporary Internet Files\Content.IE5\NA9K5VCB\MC900359067[1].wmf"/>
          <p:cNvPicPr>
            <a:picLocks noChangeAspect="1" noChangeArrowheads="1"/>
          </p:cNvPicPr>
          <p:nvPr/>
        </p:nvPicPr>
        <p:blipFill>
          <a:blip r:embed="rId3" cstate="print"/>
          <a:srcRect/>
          <a:stretch>
            <a:fillRect/>
          </a:stretch>
        </p:blipFill>
        <p:spPr bwMode="auto">
          <a:xfrm>
            <a:off x="3048000" y="3276600"/>
            <a:ext cx="2149650" cy="1396289"/>
          </a:xfrm>
          <a:prstGeom prst="rect">
            <a:avLst/>
          </a:prstGeom>
          <a:noFill/>
        </p:spPr>
      </p:pic>
      <p:pic>
        <p:nvPicPr>
          <p:cNvPr id="35845" name="Picture 5" descr="C:\Documents and Settings\sandy\Local Settings\Temporary Internet Files\Content.IE5\1BPC723G\MC900040186[1].wmf"/>
          <p:cNvPicPr>
            <a:picLocks noChangeAspect="1" noChangeArrowheads="1"/>
          </p:cNvPicPr>
          <p:nvPr/>
        </p:nvPicPr>
        <p:blipFill>
          <a:blip r:embed="rId4" cstate="print"/>
          <a:srcRect/>
          <a:stretch>
            <a:fillRect/>
          </a:stretch>
        </p:blipFill>
        <p:spPr bwMode="auto">
          <a:xfrm>
            <a:off x="5410200" y="4724400"/>
            <a:ext cx="1704442" cy="1666951"/>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7239000" cy="5312736"/>
          </a:xfrm>
        </p:spPr>
        <p:txBody>
          <a:bodyPr/>
          <a:lstStyle/>
          <a:p>
            <a:r>
              <a:rPr lang="en-US" dirty="0"/>
              <a:t>Any activity involving potential contact with blood or other potentially infectious material, including:</a:t>
            </a:r>
          </a:p>
          <a:p>
            <a:endParaRPr lang="en-US" dirty="0"/>
          </a:p>
          <a:p>
            <a:pPr lvl="1"/>
            <a:r>
              <a:rPr lang="en-US" dirty="0"/>
              <a:t>Cleaning contaminated surfaces and laundry</a:t>
            </a:r>
          </a:p>
          <a:p>
            <a:pPr lvl="1"/>
            <a:r>
              <a:rPr lang="en-US" dirty="0"/>
              <a:t>Handling biohazardous waste</a:t>
            </a:r>
          </a:p>
          <a:p>
            <a:pPr lvl="1"/>
            <a:r>
              <a:rPr lang="en-US" dirty="0"/>
              <a:t>Surgical procedures</a:t>
            </a:r>
          </a:p>
          <a:p>
            <a:pPr lvl="1"/>
            <a:r>
              <a:rPr lang="en-US" dirty="0"/>
              <a:t>Hygiene procedures</a:t>
            </a:r>
          </a:p>
          <a:p>
            <a:pPr lvl="1"/>
            <a:r>
              <a:rPr lang="en-US" dirty="0"/>
              <a:t>Chemical procedures</a:t>
            </a:r>
          </a:p>
          <a:p>
            <a:pPr lvl="1"/>
            <a:r>
              <a:rPr lang="en-US" dirty="0"/>
              <a:t>Wound care</a:t>
            </a:r>
          </a:p>
          <a:p>
            <a:pPr lvl="1"/>
            <a:r>
              <a:rPr lang="en-US" dirty="0"/>
              <a:t>Vaginal exam or vaginal sonogram</a:t>
            </a:r>
          </a:p>
          <a:p>
            <a:pPr lvl="1">
              <a:buNone/>
            </a:pP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3962400"/>
          </a:xfrm>
        </p:spPr>
        <p:txBody>
          <a:bodyPr>
            <a:normAutofit/>
          </a:bodyPr>
          <a:lstStyle/>
          <a:p>
            <a:r>
              <a:rPr lang="en-US" dirty="0"/>
              <a:t>12. The minimum personal protective equipment that must be worn when performing a task that puts you at risk for exposure to an infectious agent is                        .</a:t>
            </a:r>
          </a:p>
        </p:txBody>
      </p:sp>
      <p:pic>
        <p:nvPicPr>
          <p:cNvPr id="36866" name="Picture 2" descr="C:\Documents and Settings\sandy\Local Settings\Temporary Internet Files\Content.IE5\R0FKZW62\MC900290946[1].wmf"/>
          <p:cNvPicPr>
            <a:picLocks noChangeAspect="1" noChangeArrowheads="1"/>
          </p:cNvPicPr>
          <p:nvPr/>
        </p:nvPicPr>
        <p:blipFill>
          <a:blip r:embed="rId2" cstate="print"/>
          <a:srcRect/>
          <a:stretch>
            <a:fillRect/>
          </a:stretch>
        </p:blipFill>
        <p:spPr bwMode="auto">
          <a:xfrm>
            <a:off x="2971800" y="4800600"/>
            <a:ext cx="2470286" cy="1150545"/>
          </a:xfrm>
          <a:prstGeom prst="rect">
            <a:avLst/>
          </a:prstGeom>
          <a:noFill/>
        </p:spPr>
      </p:pic>
      <p:cxnSp>
        <p:nvCxnSpPr>
          <p:cNvPr id="4" name="Straight Connector 3">
            <a:extLst>
              <a:ext uri="{FF2B5EF4-FFF2-40B4-BE49-F238E27FC236}">
                <a16:creationId xmlns:a16="http://schemas.microsoft.com/office/drawing/2014/main" id="{03FF6865-80A8-4389-9C0F-5C6FB0320ED0}"/>
              </a:ext>
            </a:extLst>
          </p:cNvPr>
          <p:cNvCxnSpPr>
            <a:cxnSpLocks/>
          </p:cNvCxnSpPr>
          <p:nvPr/>
        </p:nvCxnSpPr>
        <p:spPr>
          <a:xfrm>
            <a:off x="5029200" y="4433455"/>
            <a:ext cx="236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7239000" cy="4626936"/>
          </a:xfrm>
        </p:spPr>
        <p:txBody>
          <a:bodyPr>
            <a:normAutofit/>
          </a:bodyPr>
          <a:lstStyle/>
          <a:p>
            <a:pPr algn="ctr">
              <a:buNone/>
            </a:pPr>
            <a:endParaRPr lang="en-US" sz="4400" u="sng" dirty="0"/>
          </a:p>
          <a:p>
            <a:pPr algn="ctr">
              <a:buNone/>
            </a:pPr>
            <a:r>
              <a:rPr lang="en-US" sz="4400" u="sng" dirty="0"/>
              <a:t>GLOVES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575560"/>
          </a:xfrm>
        </p:spPr>
        <p:txBody>
          <a:bodyPr>
            <a:normAutofit/>
          </a:bodyPr>
          <a:lstStyle/>
          <a:p>
            <a:r>
              <a:rPr lang="en-US" dirty="0"/>
              <a:t>13. Name a symptom of latex allergy.</a:t>
            </a:r>
          </a:p>
        </p:txBody>
      </p:sp>
      <p:pic>
        <p:nvPicPr>
          <p:cNvPr id="37890" name="Picture 2" descr="C:\Documents and Settings\sandy\Local Settings\Temporary Internet Files\Content.IE5\NA9K5VCB\MC900126641[1].wmf"/>
          <p:cNvPicPr>
            <a:picLocks noChangeAspect="1" noChangeArrowheads="1"/>
          </p:cNvPicPr>
          <p:nvPr/>
        </p:nvPicPr>
        <p:blipFill>
          <a:blip r:embed="rId2" cstate="print"/>
          <a:srcRect/>
          <a:stretch>
            <a:fillRect/>
          </a:stretch>
        </p:blipFill>
        <p:spPr bwMode="auto">
          <a:xfrm>
            <a:off x="1676400" y="3581400"/>
            <a:ext cx="2348378" cy="2137125"/>
          </a:xfrm>
          <a:prstGeom prst="rect">
            <a:avLst/>
          </a:prstGeom>
          <a:noFill/>
        </p:spPr>
      </p:pic>
      <p:pic>
        <p:nvPicPr>
          <p:cNvPr id="37891" name="Picture 3" descr="C:\Documents and Settings\sandy\Local Settings\Temporary Internet Files\Content.IE5\R0FKZW62\MC900088746[1].wmf"/>
          <p:cNvPicPr>
            <a:picLocks noChangeAspect="1" noChangeArrowheads="1"/>
          </p:cNvPicPr>
          <p:nvPr/>
        </p:nvPicPr>
        <p:blipFill>
          <a:blip r:embed="rId3" cstate="print"/>
          <a:srcRect/>
          <a:stretch>
            <a:fillRect/>
          </a:stretch>
        </p:blipFill>
        <p:spPr bwMode="auto">
          <a:xfrm>
            <a:off x="5181600" y="3505200"/>
            <a:ext cx="1219200" cy="2165924"/>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Symptoms of latex allergy can include any of the following:</a:t>
            </a:r>
          </a:p>
          <a:p>
            <a:endParaRPr lang="en-US" dirty="0"/>
          </a:p>
          <a:p>
            <a:pPr lvl="1"/>
            <a:r>
              <a:rPr lang="en-US" dirty="0"/>
              <a:t>Dermatitis</a:t>
            </a:r>
          </a:p>
          <a:p>
            <a:pPr lvl="1"/>
            <a:r>
              <a:rPr lang="en-US" dirty="0"/>
              <a:t>Irritation</a:t>
            </a:r>
          </a:p>
          <a:p>
            <a:pPr lvl="1"/>
            <a:r>
              <a:rPr lang="en-US" dirty="0"/>
              <a:t>Asthma</a:t>
            </a:r>
          </a:p>
          <a:p>
            <a:pPr lvl="1"/>
            <a:r>
              <a:rPr lang="en-US" dirty="0"/>
              <a:t>Anaphylaxis</a:t>
            </a:r>
          </a:p>
          <a:p>
            <a:pPr lvl="1">
              <a:buNone/>
            </a:pP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575560"/>
          </a:xfrm>
        </p:spPr>
        <p:txBody>
          <a:bodyPr>
            <a:normAutofit/>
          </a:bodyPr>
          <a:lstStyle/>
          <a:p>
            <a:r>
              <a:rPr lang="en-US" dirty="0"/>
              <a:t>14. Name one item other than gloves that contain latex.</a:t>
            </a:r>
          </a:p>
        </p:txBody>
      </p:sp>
      <p:pic>
        <p:nvPicPr>
          <p:cNvPr id="38914" name="Picture 2" descr="C:\Documents and Settings\sandy\Local Settings\Temporary Internet Files\Content.IE5\NA9K5VCB\MC900436167[1].png"/>
          <p:cNvPicPr>
            <a:picLocks noChangeAspect="1" noChangeArrowheads="1"/>
          </p:cNvPicPr>
          <p:nvPr/>
        </p:nvPicPr>
        <p:blipFill>
          <a:blip r:embed="rId2" cstate="print"/>
          <a:srcRect/>
          <a:stretch>
            <a:fillRect/>
          </a:stretch>
        </p:blipFill>
        <p:spPr bwMode="auto">
          <a:xfrm>
            <a:off x="4419600" y="3581400"/>
            <a:ext cx="1612699" cy="1828572"/>
          </a:xfrm>
          <a:prstGeom prst="rect">
            <a:avLst/>
          </a:prstGeom>
          <a:noFill/>
        </p:spPr>
      </p:pic>
      <p:pic>
        <p:nvPicPr>
          <p:cNvPr id="38915" name="Picture 3" descr="C:\Documents and Settings\sandy\Local Settings\Temporary Internet Files\Content.IE5\A5NW31U3\MC900215247[1].wmf"/>
          <p:cNvPicPr>
            <a:picLocks noChangeAspect="1" noChangeArrowheads="1"/>
          </p:cNvPicPr>
          <p:nvPr/>
        </p:nvPicPr>
        <p:blipFill>
          <a:blip r:embed="rId3" cstate="print"/>
          <a:srcRect/>
          <a:stretch>
            <a:fillRect/>
          </a:stretch>
        </p:blipFill>
        <p:spPr bwMode="auto">
          <a:xfrm>
            <a:off x="1219200" y="3581400"/>
            <a:ext cx="2910689" cy="1747319"/>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There are numerous items including, but not limited to:</a:t>
            </a:r>
          </a:p>
          <a:p>
            <a:pPr lvl="1"/>
            <a:r>
              <a:rPr lang="en-US" dirty="0"/>
              <a:t>Band-Aids</a:t>
            </a:r>
          </a:p>
          <a:p>
            <a:pPr lvl="1"/>
            <a:r>
              <a:rPr lang="en-US" dirty="0"/>
              <a:t>Rubber stoppers</a:t>
            </a:r>
          </a:p>
          <a:p>
            <a:pPr lvl="1"/>
            <a:r>
              <a:rPr lang="en-US" dirty="0"/>
              <a:t>Syringes</a:t>
            </a:r>
          </a:p>
          <a:p>
            <a:pPr lvl="1"/>
            <a:r>
              <a:rPr lang="en-US" dirty="0"/>
              <a:t>Diaphragms</a:t>
            </a:r>
          </a:p>
          <a:p>
            <a:pPr lvl="1"/>
            <a:r>
              <a:rPr lang="en-US" dirty="0"/>
              <a:t>Condoms</a:t>
            </a:r>
          </a:p>
          <a:p>
            <a:pPr lvl="1"/>
            <a:r>
              <a:rPr lang="en-US" dirty="0"/>
              <a:t>Balloons</a:t>
            </a:r>
          </a:p>
          <a:p>
            <a:pPr lvl="1"/>
            <a:r>
              <a:rPr lang="en-US" dirty="0"/>
              <a:t>Elastic</a:t>
            </a:r>
          </a:p>
          <a:p>
            <a:pPr lvl="1"/>
            <a:r>
              <a:rPr lang="en-US" dirty="0"/>
              <a:t>Vaginal prove covers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Employee and volunteer Responsibilities</a:t>
            </a:r>
          </a:p>
        </p:txBody>
      </p:sp>
      <p:sp>
        <p:nvSpPr>
          <p:cNvPr id="3" name="Content Placeholder 2"/>
          <p:cNvSpPr>
            <a:spLocks noGrp="1"/>
          </p:cNvSpPr>
          <p:nvPr>
            <p:ph idx="1"/>
          </p:nvPr>
        </p:nvSpPr>
        <p:spPr>
          <a:xfrm>
            <a:off x="457200" y="2057400"/>
            <a:ext cx="7239000" cy="4398336"/>
          </a:xfrm>
        </p:spPr>
        <p:txBody>
          <a:bodyPr/>
          <a:lstStyle/>
          <a:p>
            <a:r>
              <a:rPr lang="en-US" dirty="0"/>
              <a:t>Comply with OSHA rules and regulations</a:t>
            </a:r>
          </a:p>
          <a:p>
            <a:r>
              <a:rPr lang="en-US" dirty="0"/>
              <a:t>Participate in the safety program</a:t>
            </a:r>
          </a:p>
          <a:p>
            <a:r>
              <a:rPr lang="en-US" dirty="0"/>
              <a:t>Report any occupational illnesses or injuries to the Safety Coordinator (Nurse Manager)</a:t>
            </a:r>
          </a:p>
        </p:txBody>
      </p:sp>
      <p:pic>
        <p:nvPicPr>
          <p:cNvPr id="13314" name="Picture 2" descr="C:\Documents and Settings\sandy\Local Settings\Temporary Internet Files\Content.IE5\1BPC723G\MC900150927[1].wmf"/>
          <p:cNvPicPr>
            <a:picLocks noChangeAspect="1" noChangeArrowheads="1"/>
          </p:cNvPicPr>
          <p:nvPr/>
        </p:nvPicPr>
        <p:blipFill>
          <a:blip r:embed="rId2" cstate="print"/>
          <a:srcRect/>
          <a:stretch>
            <a:fillRect/>
          </a:stretch>
        </p:blipFill>
        <p:spPr bwMode="auto">
          <a:xfrm>
            <a:off x="3048000" y="4267200"/>
            <a:ext cx="1566367" cy="1768450"/>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956560"/>
          </a:xfrm>
        </p:spPr>
        <p:txBody>
          <a:bodyPr>
            <a:normAutofit/>
          </a:bodyPr>
          <a:lstStyle/>
          <a:p>
            <a:r>
              <a:rPr lang="en-US" dirty="0"/>
              <a:t>15. Name the disinfectant you use and its “kill” time.</a:t>
            </a:r>
          </a:p>
        </p:txBody>
      </p:sp>
      <p:pic>
        <p:nvPicPr>
          <p:cNvPr id="39938" name="Picture 2" descr="C:\Documents and Settings\sandy\Local Settings\Temporary Internet Files\Content.IE5\UOHRWQXD\MC900241319[1].wmf"/>
          <p:cNvPicPr>
            <a:picLocks noChangeAspect="1" noChangeArrowheads="1"/>
          </p:cNvPicPr>
          <p:nvPr/>
        </p:nvPicPr>
        <p:blipFill>
          <a:blip r:embed="rId2" cstate="print"/>
          <a:srcRect/>
          <a:stretch>
            <a:fillRect/>
          </a:stretch>
        </p:blipFill>
        <p:spPr bwMode="auto">
          <a:xfrm>
            <a:off x="3124200" y="3810000"/>
            <a:ext cx="1591970" cy="1822399"/>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4400" dirty="0"/>
              <a:t>Lysol Disinfecting Wipes:</a:t>
            </a:r>
          </a:p>
          <a:p>
            <a:pPr>
              <a:buNone/>
            </a:pPr>
            <a:r>
              <a:rPr lang="en-US" sz="4400" dirty="0"/>
              <a:t>the “kill” time is 4 minutes!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575560"/>
          </a:xfrm>
        </p:spPr>
        <p:txBody>
          <a:bodyPr>
            <a:normAutofit/>
          </a:bodyPr>
          <a:lstStyle/>
          <a:p>
            <a:r>
              <a:rPr lang="en-US" dirty="0"/>
              <a:t>16. Have you been given the opportunity to obtain the hepatitis b vaccination?</a:t>
            </a:r>
          </a:p>
        </p:txBody>
      </p:sp>
      <p:pic>
        <p:nvPicPr>
          <p:cNvPr id="40962" name="Picture 2" descr="C:\Documents and Settings\sandy\Local Settings\Temporary Internet Files\Content.IE5\R0FKZW62\MC900280512[1].wmf"/>
          <p:cNvPicPr>
            <a:picLocks noChangeAspect="1" noChangeArrowheads="1"/>
          </p:cNvPicPr>
          <p:nvPr/>
        </p:nvPicPr>
        <p:blipFill>
          <a:blip r:embed="rId2" cstate="print"/>
          <a:srcRect/>
          <a:stretch>
            <a:fillRect/>
          </a:stretch>
        </p:blipFill>
        <p:spPr bwMode="auto">
          <a:xfrm>
            <a:off x="2667000" y="3352800"/>
            <a:ext cx="2456507" cy="261796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239000" cy="5998536"/>
          </a:xfrm>
        </p:spPr>
        <p:txBody>
          <a:bodyPr>
            <a:normAutofit/>
          </a:bodyPr>
          <a:lstStyle/>
          <a:p>
            <a:endParaRPr lang="en-US" sz="2800" dirty="0"/>
          </a:p>
          <a:p>
            <a:r>
              <a:rPr lang="en-US" sz="3200" dirty="0"/>
              <a:t>All staff and volunteers are given the opportunity to be vaccinated for Hepatitis B but it is not required.</a:t>
            </a:r>
          </a:p>
          <a:p>
            <a:endParaRPr lang="en-US" sz="3200" dirty="0"/>
          </a:p>
          <a:p>
            <a:r>
              <a:rPr lang="en-US" sz="3200" dirty="0"/>
              <a:t>Healthcare workers/volunteers are given the opportunity to be vaccinated but it is not required.</a:t>
            </a:r>
          </a:p>
          <a:p>
            <a:endParaRPr lang="en-US" sz="3200" dirty="0"/>
          </a:p>
          <a:p>
            <a:r>
              <a:rPr lang="en-US" sz="3200" dirty="0"/>
              <a:t>**All others need to sign a “Hepatitis B Declination Form” yearly.</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880360"/>
          </a:xfrm>
        </p:spPr>
        <p:txBody>
          <a:bodyPr>
            <a:normAutofit/>
          </a:bodyPr>
          <a:lstStyle/>
          <a:p>
            <a:r>
              <a:rPr lang="en-US" dirty="0"/>
              <a:t>17. What should you do if you have a bloodborne pathogen exposure?</a:t>
            </a:r>
          </a:p>
        </p:txBody>
      </p:sp>
      <p:pic>
        <p:nvPicPr>
          <p:cNvPr id="41986" name="Picture 2" descr="C:\Documents and Settings\sandy\Local Settings\Temporary Internet Files\Content.IE5\NA9K5VCB\MC900140763[1].wmf"/>
          <p:cNvPicPr>
            <a:picLocks noChangeAspect="1" noChangeArrowheads="1"/>
          </p:cNvPicPr>
          <p:nvPr/>
        </p:nvPicPr>
        <p:blipFill>
          <a:blip r:embed="rId2" cstate="print"/>
          <a:srcRect/>
          <a:stretch>
            <a:fillRect/>
          </a:stretch>
        </p:blipFill>
        <p:spPr bwMode="auto">
          <a:xfrm>
            <a:off x="1828800" y="3048000"/>
            <a:ext cx="4348886" cy="2750515"/>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7239000" cy="4038600"/>
          </a:xfrm>
        </p:spPr>
        <p:txBody>
          <a:bodyPr>
            <a:normAutofit/>
          </a:bodyPr>
          <a:lstStyle/>
          <a:p>
            <a:pPr>
              <a:buNone/>
            </a:pPr>
            <a:r>
              <a:rPr lang="en-US" sz="4000" dirty="0"/>
              <a:t>  Clean the area, then report it to the Safety Coordinator or Safety Directors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575560"/>
          </a:xfrm>
        </p:spPr>
        <p:txBody>
          <a:bodyPr>
            <a:normAutofit/>
          </a:bodyPr>
          <a:lstStyle/>
          <a:p>
            <a:r>
              <a:rPr lang="en-US" dirty="0"/>
              <a:t>18. Where is our first aid kit stored?</a:t>
            </a:r>
          </a:p>
        </p:txBody>
      </p:sp>
      <p:pic>
        <p:nvPicPr>
          <p:cNvPr id="43011" name="Picture 3" descr="C:\Documents and Settings\sandy\Local Settings\Temporary Internet Files\Content.IE5\V21U0DM7\MC900297805[1].wmf"/>
          <p:cNvPicPr>
            <a:picLocks noChangeAspect="1" noChangeArrowheads="1"/>
          </p:cNvPicPr>
          <p:nvPr/>
        </p:nvPicPr>
        <p:blipFill>
          <a:blip r:embed="rId2" cstate="print"/>
          <a:srcRect/>
          <a:stretch>
            <a:fillRect/>
          </a:stretch>
        </p:blipFill>
        <p:spPr bwMode="auto">
          <a:xfrm>
            <a:off x="2819400" y="3429000"/>
            <a:ext cx="2201018" cy="2259482"/>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
            <a:ext cx="7239000" cy="5160336"/>
          </a:xfrm>
        </p:spPr>
        <p:txBody>
          <a:bodyPr>
            <a:normAutofit/>
          </a:bodyPr>
          <a:lstStyle/>
          <a:p>
            <a:pPr marL="0" indent="0">
              <a:buNone/>
            </a:pPr>
            <a:r>
              <a:rPr lang="en-US" b="1" u="sng" dirty="0"/>
              <a:t>In the bottom drawer of the 2-drawer cabinet in the front office.</a:t>
            </a:r>
          </a:p>
          <a:p>
            <a:pPr marL="0" indent="0">
              <a:buNone/>
            </a:pPr>
            <a:r>
              <a:rPr lang="en-US" dirty="0"/>
              <a:t>Also, there are three NSAIDS (over the counter pain relievers): In the Ultrasound Room, in top cabinet above the sink.</a:t>
            </a:r>
          </a:p>
        </p:txBody>
      </p:sp>
      <p:pic>
        <p:nvPicPr>
          <p:cNvPr id="4" name="Picture 3">
            <a:extLst>
              <a:ext uri="{FF2B5EF4-FFF2-40B4-BE49-F238E27FC236}">
                <a16:creationId xmlns:a16="http://schemas.microsoft.com/office/drawing/2014/main" id="{C9A3A72A-E054-4FC8-8DDA-497F81213A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2535382"/>
            <a:ext cx="4038600" cy="4038600"/>
          </a:xfrm>
          <a:prstGeom prst="rect">
            <a:avLst/>
          </a:prstGeom>
        </p:spPr>
      </p:pic>
      <p:pic>
        <p:nvPicPr>
          <p:cNvPr id="5" name="Picture 4">
            <a:extLst>
              <a:ext uri="{FF2B5EF4-FFF2-40B4-BE49-F238E27FC236}">
                <a16:creationId xmlns:a16="http://schemas.microsoft.com/office/drawing/2014/main" id="{20EE861A-2665-4819-A96C-61ACF90F41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2992582"/>
            <a:ext cx="3124200" cy="312420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651760"/>
          </a:xfrm>
        </p:spPr>
        <p:txBody>
          <a:bodyPr>
            <a:normAutofit/>
          </a:bodyPr>
          <a:lstStyle/>
          <a:p>
            <a:r>
              <a:rPr lang="en-US" dirty="0"/>
              <a:t>19. What is your responsibility in an emergency evacuation?</a:t>
            </a:r>
          </a:p>
        </p:txBody>
      </p:sp>
      <p:pic>
        <p:nvPicPr>
          <p:cNvPr id="44034" name="Picture 2" descr="C:\Documents and Settings\sandy\Local Settings\Temporary Internet Files\Content.IE5\V21U0DM7\MC900389332[1].wmf"/>
          <p:cNvPicPr>
            <a:picLocks noChangeAspect="1" noChangeArrowheads="1"/>
          </p:cNvPicPr>
          <p:nvPr/>
        </p:nvPicPr>
        <p:blipFill>
          <a:blip r:embed="rId2" cstate="print"/>
          <a:srcRect/>
          <a:stretch>
            <a:fillRect/>
          </a:stretch>
        </p:blipFill>
        <p:spPr bwMode="auto">
          <a:xfrm>
            <a:off x="3200400" y="3886200"/>
            <a:ext cx="1827886" cy="1415491"/>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7239000" cy="5388936"/>
          </a:xfrm>
        </p:spPr>
        <p:txBody>
          <a:bodyPr>
            <a:normAutofit/>
          </a:bodyPr>
          <a:lstStyle/>
          <a:p>
            <a:r>
              <a:rPr lang="en-US" dirty="0"/>
              <a:t>Help clients you are working with </a:t>
            </a:r>
            <a:r>
              <a:rPr lang="en-US" sz="1800" dirty="0"/>
              <a:t>(and their guests) </a:t>
            </a:r>
            <a:r>
              <a:rPr lang="en-US" dirty="0"/>
              <a:t>to evacuate</a:t>
            </a:r>
          </a:p>
          <a:p>
            <a:endParaRPr lang="en-US" dirty="0"/>
          </a:p>
          <a:p>
            <a:r>
              <a:rPr lang="en-US" dirty="0"/>
              <a:t>Report to Front desk (Reception Area), Executive Director and/or Center Director</a:t>
            </a:r>
          </a:p>
          <a:p>
            <a:endParaRPr lang="en-US" dirty="0"/>
          </a:p>
          <a:p>
            <a:r>
              <a:rPr lang="en-US" dirty="0"/>
              <a:t>Evacuate through the nearest exit and meet in front of Bo Peep Shoppe at:</a:t>
            </a:r>
          </a:p>
          <a:p>
            <a:pPr lvl="1"/>
            <a:r>
              <a:rPr lang="en-US" dirty="0"/>
              <a:t> 2338 N Alexander Dr., Baytown, TX 77520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contacts</a:t>
            </a:r>
          </a:p>
        </p:txBody>
      </p:sp>
      <p:sp>
        <p:nvSpPr>
          <p:cNvPr id="3" name="Content Placeholder 2"/>
          <p:cNvSpPr>
            <a:spLocks noGrp="1"/>
          </p:cNvSpPr>
          <p:nvPr>
            <p:ph idx="1"/>
          </p:nvPr>
        </p:nvSpPr>
        <p:spPr>
          <a:xfrm>
            <a:off x="457200" y="2286000"/>
            <a:ext cx="7239000" cy="4169736"/>
          </a:xfrm>
        </p:spPr>
        <p:txBody>
          <a:bodyPr/>
          <a:lstStyle/>
          <a:p>
            <a:r>
              <a:rPr lang="en-US" dirty="0"/>
              <a:t>The Safety Directors are: </a:t>
            </a:r>
          </a:p>
          <a:p>
            <a:pPr lvl="1">
              <a:buClr>
                <a:srgbClr val="F5CD2D"/>
              </a:buClr>
            </a:pPr>
            <a:r>
              <a:rPr lang="en-US" dirty="0">
                <a:solidFill>
                  <a:prstClr val="black">
                    <a:tint val="85000"/>
                  </a:prstClr>
                </a:solidFill>
              </a:rPr>
              <a:t>Gail Duhon, Executive Director</a:t>
            </a:r>
          </a:p>
          <a:p>
            <a:pPr lvl="1">
              <a:buClr>
                <a:srgbClr val="F5CD2D"/>
              </a:buClr>
            </a:pPr>
            <a:r>
              <a:rPr lang="en-US" dirty="0"/>
              <a:t>Maegan Ramirez, Center Director</a:t>
            </a:r>
          </a:p>
          <a:p>
            <a:pPr marL="0" indent="0">
              <a:buNone/>
            </a:pPr>
            <a:endParaRPr lang="en-US" dirty="0"/>
          </a:p>
          <a:p>
            <a:r>
              <a:rPr lang="en-US" dirty="0"/>
              <a:t>The Safety Coordinator is:</a:t>
            </a:r>
          </a:p>
          <a:p>
            <a:pPr lvl="1"/>
            <a:r>
              <a:rPr lang="en-US" dirty="0"/>
              <a:t>Annis Felicien, MSN, RN, Nurse Manager</a:t>
            </a:r>
          </a:p>
          <a:p>
            <a:pPr marL="292608" lvl="1" indent="0">
              <a:buNone/>
            </a:pPr>
            <a:endParaRPr lang="en-US" dirty="0"/>
          </a:p>
          <a:p>
            <a:endParaRPr lang="en-US" dirty="0"/>
          </a:p>
          <a:p>
            <a:pPr marL="0" indent="0">
              <a:buNone/>
            </a:pPr>
            <a:endParaRPr lang="en-US" dirty="0"/>
          </a:p>
        </p:txBody>
      </p:sp>
      <p:pic>
        <p:nvPicPr>
          <p:cNvPr id="15363" name="Picture 3" descr="C:\Documents and Settings\sandy\Local Settings\Temporary Internet Files\Content.IE5\SO0KMSGN\MC900390944[1].wmf"/>
          <p:cNvPicPr>
            <a:picLocks noChangeAspect="1" noChangeArrowheads="1"/>
          </p:cNvPicPr>
          <p:nvPr/>
        </p:nvPicPr>
        <p:blipFill>
          <a:blip r:embed="rId2" cstate="print"/>
          <a:srcRect/>
          <a:stretch>
            <a:fillRect/>
          </a:stretch>
        </p:blipFill>
        <p:spPr bwMode="auto">
          <a:xfrm>
            <a:off x="6019800" y="4114800"/>
            <a:ext cx="1774024" cy="2081479"/>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1165167"/>
          </a:xfrm>
        </p:spPr>
        <p:txBody>
          <a:bodyPr>
            <a:normAutofit/>
          </a:bodyPr>
          <a:lstStyle/>
          <a:p>
            <a:r>
              <a:rPr lang="en-US" dirty="0"/>
              <a:t>20. Our designated meeting place is where?</a:t>
            </a:r>
          </a:p>
        </p:txBody>
      </p:sp>
      <p:pic>
        <p:nvPicPr>
          <p:cNvPr id="5" name="Picture 4">
            <a:extLst>
              <a:ext uri="{FF2B5EF4-FFF2-40B4-BE49-F238E27FC236}">
                <a16:creationId xmlns:a16="http://schemas.microsoft.com/office/drawing/2014/main" id="{AD395100-F48C-4894-97F7-AA36EDAC5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988" y="1524000"/>
            <a:ext cx="6443423" cy="4969705"/>
          </a:xfrm>
          <a:prstGeom prst="rect">
            <a:avLst/>
          </a:prstGeom>
        </p:spPr>
      </p:pic>
      <p:sp>
        <p:nvSpPr>
          <p:cNvPr id="4" name="TextBox 3">
            <a:extLst>
              <a:ext uri="{FF2B5EF4-FFF2-40B4-BE49-F238E27FC236}">
                <a16:creationId xmlns:a16="http://schemas.microsoft.com/office/drawing/2014/main" id="{6934E6BE-05BA-0F8A-9967-BC8AF7B5C6D9}"/>
              </a:ext>
            </a:extLst>
          </p:cNvPr>
          <p:cNvSpPr txBox="1"/>
          <p:nvPr/>
        </p:nvSpPr>
        <p:spPr>
          <a:xfrm>
            <a:off x="914400" y="5943600"/>
            <a:ext cx="1828800" cy="461665"/>
          </a:xfrm>
          <a:prstGeom prst="rect">
            <a:avLst/>
          </a:prstGeom>
          <a:solidFill>
            <a:schemeClr val="bg1"/>
          </a:solidFill>
        </p:spPr>
        <p:txBody>
          <a:bodyPr wrap="square" rtlCol="0">
            <a:spAutoFit/>
          </a:bodyPr>
          <a:lstStyle/>
          <a:p>
            <a:r>
              <a:rPr lang="en-US" sz="1200" dirty="0"/>
              <a:t>2338 N Alexander Dr. Baytown, TX 77520</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3600" dirty="0"/>
          </a:p>
          <a:p>
            <a:pPr algn="ctr">
              <a:buNone/>
            </a:pPr>
            <a:r>
              <a:rPr lang="en-US" sz="3600" dirty="0"/>
              <a:t>   </a:t>
            </a:r>
            <a:r>
              <a:rPr lang="en-US" sz="4800" u="sng" dirty="0"/>
              <a:t>Bo Peep Shoppe!</a:t>
            </a:r>
          </a:p>
          <a:p>
            <a:pPr algn="ctr">
              <a:buNone/>
            </a:pPr>
            <a:r>
              <a:rPr lang="en-US" sz="2400" dirty="0"/>
              <a:t>2338 N Alexander Dr., Baytown, TX 77520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3108960"/>
          </a:xfrm>
        </p:spPr>
        <p:txBody>
          <a:bodyPr>
            <a:normAutofit/>
          </a:bodyPr>
          <a:lstStyle/>
          <a:p>
            <a:r>
              <a:rPr lang="en-US" dirty="0"/>
              <a:t>21. What is the emergency phone number anyone can use to get help?</a:t>
            </a:r>
          </a:p>
        </p:txBody>
      </p:sp>
      <p:pic>
        <p:nvPicPr>
          <p:cNvPr id="46082" name="Picture 2" descr="C:\Documents and Settings\sandy\Local Settings\Temporary Internet Files\Content.IE5\NA9K5VCB\MC900434383[1].wmf"/>
          <p:cNvPicPr>
            <a:picLocks noChangeAspect="1" noChangeArrowheads="1"/>
          </p:cNvPicPr>
          <p:nvPr/>
        </p:nvPicPr>
        <p:blipFill>
          <a:blip r:embed="rId2" cstate="print"/>
          <a:srcRect/>
          <a:stretch>
            <a:fillRect/>
          </a:stretch>
        </p:blipFill>
        <p:spPr bwMode="auto">
          <a:xfrm>
            <a:off x="3048000" y="3581400"/>
            <a:ext cx="2198049" cy="2243137"/>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7239000" cy="4093536"/>
          </a:xfrm>
        </p:spPr>
        <p:txBody>
          <a:bodyPr>
            <a:normAutofit/>
          </a:bodyPr>
          <a:lstStyle/>
          <a:p>
            <a:pPr algn="ctr">
              <a:buNone/>
            </a:pPr>
            <a:r>
              <a:rPr lang="en-US" sz="6000" u="sng" dirty="0"/>
              <a:t>911</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575560"/>
          </a:xfrm>
        </p:spPr>
        <p:txBody>
          <a:bodyPr>
            <a:normAutofit/>
          </a:bodyPr>
          <a:lstStyle/>
          <a:p>
            <a:r>
              <a:rPr lang="en-US" dirty="0"/>
              <a:t>22. Must every container be labeled?</a:t>
            </a:r>
          </a:p>
        </p:txBody>
      </p:sp>
      <p:pic>
        <p:nvPicPr>
          <p:cNvPr id="47106" name="Picture 2" descr="C:\Documents and Settings\sandy\Local Settings\Temporary Internet Files\Content.IE5\A5NW31U3\MC900347945[1].wmf"/>
          <p:cNvPicPr>
            <a:picLocks noChangeAspect="1" noChangeArrowheads="1"/>
          </p:cNvPicPr>
          <p:nvPr/>
        </p:nvPicPr>
        <p:blipFill>
          <a:blip r:embed="rId2" cstate="print"/>
          <a:srcRect/>
          <a:stretch>
            <a:fillRect/>
          </a:stretch>
        </p:blipFill>
        <p:spPr bwMode="auto">
          <a:xfrm>
            <a:off x="2971800" y="3505200"/>
            <a:ext cx="2407046" cy="1927555"/>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endParaRPr lang="en-US" sz="6000" dirty="0"/>
          </a:p>
          <a:p>
            <a:pPr algn="ctr">
              <a:buNone/>
            </a:pPr>
            <a:r>
              <a:rPr lang="en-US" sz="6000" u="sng" dirty="0"/>
              <a:t>YES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042160"/>
          </a:xfrm>
        </p:spPr>
        <p:txBody>
          <a:bodyPr/>
          <a:lstStyle/>
          <a:p>
            <a:r>
              <a:rPr lang="en-US" dirty="0"/>
              <a:t>23. Describe the MSDS.</a:t>
            </a:r>
          </a:p>
        </p:txBody>
      </p:sp>
      <p:pic>
        <p:nvPicPr>
          <p:cNvPr id="48130" name="Picture 2" descr="C:\Documents and Settings\sandy\Local Settings\Temporary Internet Files\Content.IE5\A5NW31U3\MC900239195[1].wmf"/>
          <p:cNvPicPr>
            <a:picLocks noChangeAspect="1" noChangeArrowheads="1"/>
          </p:cNvPicPr>
          <p:nvPr/>
        </p:nvPicPr>
        <p:blipFill>
          <a:blip r:embed="rId2" cstate="print"/>
          <a:srcRect/>
          <a:stretch>
            <a:fillRect/>
          </a:stretch>
        </p:blipFill>
        <p:spPr bwMode="auto">
          <a:xfrm>
            <a:off x="3200400" y="2971800"/>
            <a:ext cx="2382857" cy="2147011"/>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7239000" cy="3733800"/>
          </a:xfrm>
        </p:spPr>
        <p:txBody>
          <a:bodyPr>
            <a:noAutofit/>
          </a:bodyPr>
          <a:lstStyle/>
          <a:p>
            <a:pPr>
              <a:buNone/>
            </a:pPr>
            <a:r>
              <a:rPr lang="en-US" sz="4000" dirty="0"/>
              <a:t>  The Material Safety Data Sheet (MSDS) is a document prepared by the manufacturer to provide comprehensive information about the chemical, especially first aid and protection.</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575560"/>
          </a:xfrm>
        </p:spPr>
        <p:txBody>
          <a:bodyPr>
            <a:normAutofit/>
          </a:bodyPr>
          <a:lstStyle/>
          <a:p>
            <a:r>
              <a:rPr lang="en-US" dirty="0"/>
              <a:t>24. prce’s MSDS sheets are stored where?</a:t>
            </a:r>
          </a:p>
        </p:txBody>
      </p:sp>
      <p:pic>
        <p:nvPicPr>
          <p:cNvPr id="49154" name="Picture 2" descr="C:\Documents and Settings\sandy\Local Settings\Temporary Internet Files\Content.IE5\UOHRWQXD\MC900390944[1].wmf"/>
          <p:cNvPicPr>
            <a:picLocks noChangeAspect="1" noChangeArrowheads="1"/>
          </p:cNvPicPr>
          <p:nvPr/>
        </p:nvPicPr>
        <p:blipFill>
          <a:blip r:embed="rId2" cstate="print"/>
          <a:srcRect/>
          <a:stretch>
            <a:fillRect/>
          </a:stretch>
        </p:blipFill>
        <p:spPr bwMode="auto">
          <a:xfrm>
            <a:off x="3048000" y="3505200"/>
            <a:ext cx="2098747" cy="2462479"/>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6858000" cy="5693736"/>
          </a:xfrm>
        </p:spPr>
        <p:txBody>
          <a:bodyPr>
            <a:normAutofit/>
          </a:bodyPr>
          <a:lstStyle/>
          <a:p>
            <a:r>
              <a:rPr lang="en-US" sz="2800" dirty="0"/>
              <a:t>Front office reception space hanging on the wall next to the window.</a:t>
            </a:r>
          </a:p>
          <a:p>
            <a:pPr marL="0" indent="0">
              <a:buNone/>
            </a:pPr>
            <a:endParaRPr lang="en-US" sz="2800" dirty="0"/>
          </a:p>
          <a:p>
            <a:r>
              <a:rPr lang="en-US" sz="2800" dirty="0"/>
              <a:t>A duplicate can be found next to the sink on the wall in the ultrasound room. </a:t>
            </a:r>
          </a:p>
        </p:txBody>
      </p:sp>
      <p:pic>
        <p:nvPicPr>
          <p:cNvPr id="4" name="Picture 3">
            <a:extLst>
              <a:ext uri="{FF2B5EF4-FFF2-40B4-BE49-F238E27FC236}">
                <a16:creationId xmlns:a16="http://schemas.microsoft.com/office/drawing/2014/main" id="{5032D27E-933F-4F52-89FD-FC6C717F28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88009" y="3592189"/>
            <a:ext cx="3272625" cy="2454469"/>
          </a:xfrm>
          <a:prstGeom prst="rect">
            <a:avLst/>
          </a:prstGeom>
          <a:ln>
            <a:solidFill>
              <a:schemeClr val="tx1"/>
            </a:solidFill>
          </a:ln>
        </p:spPr>
      </p:pic>
      <p:pic>
        <p:nvPicPr>
          <p:cNvPr id="6" name="Picture 5">
            <a:extLst>
              <a:ext uri="{FF2B5EF4-FFF2-40B4-BE49-F238E27FC236}">
                <a16:creationId xmlns:a16="http://schemas.microsoft.com/office/drawing/2014/main" id="{F2743E3B-F294-43BF-8B12-250CEBF7CA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135212" y="3592190"/>
            <a:ext cx="3272628" cy="2454470"/>
          </a:xfrm>
          <a:prstGeom prst="rect">
            <a:avLst/>
          </a:prstGeom>
          <a:ln>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
            <a:ext cx="7239000" cy="701040"/>
          </a:xfrm>
        </p:spPr>
        <p:txBody>
          <a:bodyPr/>
          <a:lstStyle/>
          <a:p>
            <a:r>
              <a:rPr lang="en-US" dirty="0"/>
              <a:t>OSHA manual</a:t>
            </a:r>
          </a:p>
        </p:txBody>
      </p:sp>
      <p:sp>
        <p:nvSpPr>
          <p:cNvPr id="3" name="Content Placeholder 2"/>
          <p:cNvSpPr>
            <a:spLocks noGrp="1"/>
          </p:cNvSpPr>
          <p:nvPr>
            <p:ph idx="1"/>
          </p:nvPr>
        </p:nvSpPr>
        <p:spPr>
          <a:xfrm>
            <a:off x="429491" y="1005840"/>
            <a:ext cx="7239000" cy="5715000"/>
          </a:xfrm>
        </p:spPr>
        <p:txBody>
          <a:bodyPr>
            <a:normAutofit fontScale="92500" lnSpcReduction="20000"/>
          </a:bodyPr>
          <a:lstStyle/>
          <a:p>
            <a:r>
              <a:rPr lang="en-US" dirty="0"/>
              <a:t>The manual contains the following policies:</a:t>
            </a:r>
          </a:p>
          <a:p>
            <a:pPr lvl="1"/>
            <a:r>
              <a:rPr lang="en-US" dirty="0"/>
              <a:t>Bloodborne Pathogens</a:t>
            </a:r>
          </a:p>
          <a:p>
            <a:pPr lvl="1"/>
            <a:r>
              <a:rPr lang="en-US" dirty="0"/>
              <a:t>Hazard Communication Standard</a:t>
            </a:r>
          </a:p>
          <a:p>
            <a:pPr lvl="1"/>
            <a:r>
              <a:rPr lang="en-US" dirty="0"/>
              <a:t>Infection Control Plan</a:t>
            </a:r>
          </a:p>
          <a:p>
            <a:pPr lvl="1"/>
            <a:r>
              <a:rPr lang="en-US" dirty="0"/>
              <a:t>Hazard Communication Plan</a:t>
            </a:r>
          </a:p>
          <a:p>
            <a:pPr lvl="1"/>
            <a:r>
              <a:rPr lang="en-US" dirty="0"/>
              <a:t>Labeling/MSDS sheets</a:t>
            </a:r>
          </a:p>
          <a:p>
            <a:pPr lvl="1"/>
            <a:r>
              <a:rPr lang="en-US" dirty="0"/>
              <a:t>General Safety/Emergency Action Plan</a:t>
            </a:r>
          </a:p>
          <a:p>
            <a:pPr lvl="1"/>
            <a:r>
              <a:rPr lang="en-US" dirty="0"/>
              <a:t>Workplace Violence/Boundaries with Clients/Potential Terrorism</a:t>
            </a:r>
          </a:p>
          <a:p>
            <a:pPr lvl="1"/>
            <a:r>
              <a:rPr lang="en-US" dirty="0"/>
              <a:t>Ergonomics</a:t>
            </a:r>
          </a:p>
          <a:p>
            <a:pPr lvl="1"/>
            <a:r>
              <a:rPr lang="en-US" dirty="0"/>
              <a:t>Tuberculosis</a:t>
            </a:r>
          </a:p>
          <a:p>
            <a:pPr lvl="1"/>
            <a:r>
              <a:rPr lang="en-US" dirty="0"/>
              <a:t>Training</a:t>
            </a:r>
          </a:p>
          <a:p>
            <a:pPr lvl="1"/>
            <a:r>
              <a:rPr lang="en-US" dirty="0"/>
              <a:t>Record Keeping</a:t>
            </a:r>
          </a:p>
          <a:p>
            <a:pPr lvl="1"/>
            <a:endParaRPr lang="en-US" dirty="0"/>
          </a:p>
          <a:p>
            <a:pPr lvl="1"/>
            <a:endParaRPr lang="en-US" dirty="0"/>
          </a:p>
          <a:p>
            <a:pPr marL="292608" lvl="1" indent="0">
              <a:buNone/>
            </a:pPr>
            <a:endParaRPr lang="en-US" u="sng" dirty="0"/>
          </a:p>
          <a:p>
            <a:pPr marL="292608" lvl="1" indent="0">
              <a:buNone/>
            </a:pPr>
            <a:r>
              <a:rPr lang="en-US" u="sng" dirty="0"/>
              <a:t>LOCATED IN WHITE CABINET NEXT TO ULTRASOUND ROOM DESK</a:t>
            </a:r>
          </a:p>
        </p:txBody>
      </p:sp>
      <p:pic>
        <p:nvPicPr>
          <p:cNvPr id="6" name="Picture 5">
            <a:extLst>
              <a:ext uri="{FF2B5EF4-FFF2-40B4-BE49-F238E27FC236}">
                <a16:creationId xmlns:a16="http://schemas.microsoft.com/office/drawing/2014/main" id="{7D05171E-7089-40C8-BD30-9B597013F2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3657600"/>
            <a:ext cx="2294313" cy="2294313"/>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956560"/>
          </a:xfrm>
        </p:spPr>
        <p:txBody>
          <a:bodyPr>
            <a:normAutofit/>
          </a:bodyPr>
          <a:lstStyle/>
          <a:p>
            <a:r>
              <a:rPr lang="en-US" dirty="0"/>
              <a:t>25. Name a hazardous chemical you use and a hazard associated with it.</a:t>
            </a:r>
          </a:p>
        </p:txBody>
      </p:sp>
      <p:pic>
        <p:nvPicPr>
          <p:cNvPr id="50178" name="Picture 2" descr="C:\Documents and Settings\sandy\Local Settings\Temporary Internet Files\Content.IE5\UOHRWQXD\MC900329183[1].wmf"/>
          <p:cNvPicPr>
            <a:picLocks noChangeAspect="1" noChangeArrowheads="1"/>
          </p:cNvPicPr>
          <p:nvPr/>
        </p:nvPicPr>
        <p:blipFill>
          <a:blip r:embed="rId2" cstate="print"/>
          <a:srcRect/>
          <a:stretch>
            <a:fillRect/>
          </a:stretch>
        </p:blipFill>
        <p:spPr bwMode="auto">
          <a:xfrm>
            <a:off x="3048000" y="3657600"/>
            <a:ext cx="1798622" cy="1726194"/>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7239000" cy="4626936"/>
          </a:xfrm>
        </p:spPr>
        <p:txBody>
          <a:bodyPr>
            <a:normAutofit/>
          </a:bodyPr>
          <a:lstStyle/>
          <a:p>
            <a:r>
              <a:rPr lang="en-US" sz="3200" dirty="0"/>
              <a:t>Lysol Disinfecting Wipes – May cause eye irritation - Avoid contact with eyes and wash hands after use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880360"/>
          </a:xfrm>
        </p:spPr>
        <p:txBody>
          <a:bodyPr>
            <a:normAutofit/>
          </a:bodyPr>
          <a:lstStyle/>
          <a:p>
            <a:r>
              <a:rPr lang="en-US" dirty="0"/>
              <a:t>26. Give an example of an ergonomics hazard.</a:t>
            </a:r>
          </a:p>
        </p:txBody>
      </p:sp>
      <p:pic>
        <p:nvPicPr>
          <p:cNvPr id="51202" name="Picture 2" descr="C:\Documents and Settings\sandy\Local Settings\Temporary Internet Files\Content.IE5\V21U0DM7\MC900018399[1].wmf"/>
          <p:cNvPicPr>
            <a:picLocks noChangeAspect="1" noChangeArrowheads="1"/>
          </p:cNvPicPr>
          <p:nvPr/>
        </p:nvPicPr>
        <p:blipFill>
          <a:blip r:embed="rId2" cstate="print"/>
          <a:srcRect/>
          <a:stretch>
            <a:fillRect/>
          </a:stretch>
        </p:blipFill>
        <p:spPr bwMode="auto">
          <a:xfrm>
            <a:off x="2057400" y="3733800"/>
            <a:ext cx="1378915" cy="1826971"/>
          </a:xfrm>
          <a:prstGeom prst="rect">
            <a:avLst/>
          </a:prstGeom>
          <a:noFill/>
        </p:spPr>
      </p:pic>
      <p:pic>
        <p:nvPicPr>
          <p:cNvPr id="51203" name="Picture 3" descr="C:\Documents and Settings\sandy\Local Settings\Temporary Internet Files\Content.IE5\1BPC723G\MC900251102[1].wmf"/>
          <p:cNvPicPr>
            <a:picLocks noChangeAspect="1" noChangeArrowheads="1"/>
          </p:cNvPicPr>
          <p:nvPr/>
        </p:nvPicPr>
        <p:blipFill>
          <a:blip r:embed="rId3" cstate="print"/>
          <a:srcRect/>
          <a:stretch>
            <a:fillRect/>
          </a:stretch>
        </p:blipFill>
        <p:spPr bwMode="auto">
          <a:xfrm>
            <a:off x="4038600" y="3733800"/>
            <a:ext cx="2445945" cy="1582848"/>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7239000" cy="5693736"/>
          </a:xfrm>
        </p:spPr>
        <p:txBody>
          <a:bodyPr>
            <a:normAutofit/>
          </a:bodyPr>
          <a:lstStyle/>
          <a:p>
            <a:r>
              <a:rPr lang="en-US" sz="4000" dirty="0"/>
              <a:t>Lifting</a:t>
            </a:r>
          </a:p>
          <a:p>
            <a:endParaRPr lang="en-US" sz="4000" dirty="0"/>
          </a:p>
          <a:p>
            <a:r>
              <a:rPr lang="en-US" sz="4000" dirty="0"/>
              <a:t>Repetitive motions such as </a:t>
            </a:r>
            <a:r>
              <a:rPr lang="en-US" sz="4000"/>
              <a:t>keyboarding </a:t>
            </a:r>
            <a:endParaRPr lang="en-US" sz="4000" dirty="0"/>
          </a:p>
          <a:p>
            <a:endParaRPr lang="en-US" sz="4000" dirty="0"/>
          </a:p>
          <a:p>
            <a:r>
              <a:rPr lang="en-US" sz="4000" dirty="0"/>
              <a:t>Strained positions such as wedging a phone between the ear and shoulder</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3489960"/>
          </a:xfrm>
        </p:spPr>
        <p:txBody>
          <a:bodyPr>
            <a:normAutofit/>
          </a:bodyPr>
          <a:lstStyle/>
          <a:p>
            <a:r>
              <a:rPr lang="en-US" dirty="0"/>
              <a:t>27. A potential trigger for Workplace Violence in our office is                          , and we should respond by what?</a:t>
            </a:r>
          </a:p>
        </p:txBody>
      </p:sp>
      <p:pic>
        <p:nvPicPr>
          <p:cNvPr id="52226" name="Picture 2" descr="C:\Documents and Settings\sandy\Local Settings\Temporary Internet Files\Content.IE5\V21U0DM7\MC900339226[1].wmf"/>
          <p:cNvPicPr>
            <a:picLocks noChangeAspect="1" noChangeArrowheads="1"/>
          </p:cNvPicPr>
          <p:nvPr/>
        </p:nvPicPr>
        <p:blipFill>
          <a:blip r:embed="rId2" cstate="print"/>
          <a:srcRect/>
          <a:stretch>
            <a:fillRect/>
          </a:stretch>
        </p:blipFill>
        <p:spPr bwMode="auto">
          <a:xfrm>
            <a:off x="3200400" y="4038600"/>
            <a:ext cx="2209800" cy="2209800"/>
          </a:xfrm>
          <a:prstGeom prst="rect">
            <a:avLst/>
          </a:prstGeom>
          <a:noFill/>
        </p:spPr>
      </p:pic>
      <p:cxnSp>
        <p:nvCxnSpPr>
          <p:cNvPr id="4" name="Straight Connector 3">
            <a:extLst>
              <a:ext uri="{FF2B5EF4-FFF2-40B4-BE49-F238E27FC236}">
                <a16:creationId xmlns:a16="http://schemas.microsoft.com/office/drawing/2014/main" id="{42A262AE-D2D8-460B-ADD7-11D55901E5C9}"/>
              </a:ext>
            </a:extLst>
          </p:cNvPr>
          <p:cNvCxnSpPr>
            <a:cxnSpLocks/>
          </p:cNvCxnSpPr>
          <p:nvPr/>
        </p:nvCxnSpPr>
        <p:spPr>
          <a:xfrm>
            <a:off x="2438400" y="3124200"/>
            <a:ext cx="2667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696200" cy="5998536"/>
          </a:xfrm>
        </p:spPr>
        <p:txBody>
          <a:bodyPr>
            <a:normAutofit fontScale="70000" lnSpcReduction="20000"/>
          </a:bodyPr>
          <a:lstStyle/>
          <a:p>
            <a:endParaRPr lang="en-US" dirty="0"/>
          </a:p>
          <a:p>
            <a:r>
              <a:rPr lang="en-US" dirty="0"/>
              <a:t>Not keeping professional boundaries with clients</a:t>
            </a:r>
          </a:p>
          <a:p>
            <a:endParaRPr lang="en-US" dirty="0"/>
          </a:p>
          <a:p>
            <a:r>
              <a:rPr lang="en-US" dirty="0"/>
              <a:t>It could be a client upset by our waiting times, confidentiality issues, or questions.</a:t>
            </a:r>
          </a:p>
          <a:p>
            <a:endParaRPr lang="en-US" sz="1000" dirty="0"/>
          </a:p>
          <a:p>
            <a:r>
              <a:rPr lang="en-US" dirty="0"/>
              <a:t>It could be a boyfriend or husband upset by a client’s answers to her intake form or sonogram dates, etc.</a:t>
            </a:r>
          </a:p>
          <a:p>
            <a:endParaRPr lang="en-US" dirty="0"/>
          </a:p>
          <a:p>
            <a:r>
              <a:rPr lang="en-US" dirty="0"/>
              <a:t>It could be a troubled personal home relationship of one of your coworkers</a:t>
            </a:r>
          </a:p>
          <a:p>
            <a:pPr marL="0" indent="0">
              <a:buNone/>
            </a:pPr>
            <a:endParaRPr lang="en-US" dirty="0"/>
          </a:p>
          <a:p>
            <a:pPr>
              <a:buNone/>
            </a:pPr>
            <a:endParaRPr lang="en-US" sz="1000" dirty="0"/>
          </a:p>
          <a:p>
            <a:r>
              <a:rPr lang="en-US" dirty="0"/>
              <a:t>We can respond by:</a:t>
            </a:r>
          </a:p>
          <a:p>
            <a:pPr lvl="1"/>
            <a:r>
              <a:rPr lang="en-US" dirty="0"/>
              <a:t>Never giving out personal information or contacting client outside of PRCE</a:t>
            </a:r>
          </a:p>
          <a:p>
            <a:pPr lvl="1"/>
            <a:r>
              <a:rPr lang="en-US" dirty="0"/>
              <a:t>Educate clients of wait times and any delays</a:t>
            </a:r>
          </a:p>
          <a:p>
            <a:pPr lvl="1"/>
            <a:r>
              <a:rPr lang="en-US" dirty="0"/>
              <a:t>Allow clients the opportunity to reschedule</a:t>
            </a:r>
          </a:p>
          <a:p>
            <a:pPr lvl="1"/>
            <a:r>
              <a:rPr lang="en-US" dirty="0"/>
              <a:t>Take a time-out if needed</a:t>
            </a:r>
          </a:p>
          <a:p>
            <a:pPr lvl="1"/>
            <a:r>
              <a:rPr lang="en-US" dirty="0"/>
              <a:t>Try to appear calm outwardly, stay neutral</a:t>
            </a:r>
          </a:p>
          <a:p>
            <a:pPr lvl="1"/>
            <a:r>
              <a:rPr lang="en-US" dirty="0"/>
              <a:t>Call 911 if necessary </a:t>
            </a:r>
          </a:p>
          <a:p>
            <a:pPr lvl="1"/>
            <a:r>
              <a:rPr lang="en-US" dirty="0"/>
              <a:t>Run, Hide, Fight mentality </a:t>
            </a:r>
          </a:p>
          <a:p>
            <a:pPr lvl="1"/>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28. How is tuberculosis spread?</a:t>
            </a:r>
          </a:p>
        </p:txBody>
      </p:sp>
      <p:sp>
        <p:nvSpPr>
          <p:cNvPr id="3" name="Content Placeholder 2"/>
          <p:cNvSpPr>
            <a:spLocks noGrp="1"/>
          </p:cNvSpPr>
          <p:nvPr>
            <p:ph idx="1"/>
          </p:nvPr>
        </p:nvSpPr>
        <p:spPr>
          <a:xfrm>
            <a:off x="457200" y="1981200"/>
            <a:ext cx="7239000" cy="3886200"/>
          </a:xfrm>
        </p:spPr>
        <p:txBody>
          <a:bodyPr/>
          <a:lstStyle/>
          <a:p>
            <a:endParaRPr lang="en-US" dirty="0"/>
          </a:p>
          <a:p>
            <a:pPr marL="0" indent="0">
              <a:buNone/>
            </a:pPr>
            <a:r>
              <a:rPr lang="en-US" dirty="0"/>
              <a:t>A.  Bloodborne</a:t>
            </a:r>
          </a:p>
          <a:p>
            <a:endParaRPr lang="en-US" dirty="0"/>
          </a:p>
          <a:p>
            <a:pPr marL="0" indent="0">
              <a:buNone/>
            </a:pPr>
            <a:r>
              <a:rPr lang="en-US" dirty="0"/>
              <a:t>B.  Water/food borne</a:t>
            </a:r>
          </a:p>
          <a:p>
            <a:endParaRPr lang="en-US" dirty="0"/>
          </a:p>
          <a:p>
            <a:pPr marL="0" indent="0">
              <a:buNone/>
            </a:pPr>
            <a:r>
              <a:rPr lang="en-US" dirty="0"/>
              <a:t>C.  Airborne</a:t>
            </a:r>
          </a:p>
        </p:txBody>
      </p:sp>
      <p:pic>
        <p:nvPicPr>
          <p:cNvPr id="53250" name="Picture 2" descr="C:\Documents and Settings\sandy\Local Settings\Temporary Internet Files\Content.IE5\SO0KMSGN\MP900423123[1].jpg"/>
          <p:cNvPicPr>
            <a:picLocks noChangeAspect="1" noChangeArrowheads="1"/>
          </p:cNvPicPr>
          <p:nvPr/>
        </p:nvPicPr>
        <p:blipFill>
          <a:blip r:embed="rId2" cstate="print"/>
          <a:srcRect/>
          <a:stretch>
            <a:fillRect/>
          </a:stretch>
        </p:blipFill>
        <p:spPr bwMode="auto">
          <a:xfrm>
            <a:off x="3886200" y="3962400"/>
            <a:ext cx="3812561" cy="2570500"/>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7239000" cy="3941136"/>
          </a:xfrm>
        </p:spPr>
        <p:txBody>
          <a:bodyPr>
            <a:normAutofit/>
          </a:bodyPr>
          <a:lstStyle/>
          <a:p>
            <a:pPr algn="ctr">
              <a:buNone/>
            </a:pPr>
            <a:r>
              <a:rPr lang="en-US" sz="6000" dirty="0"/>
              <a:t>C. AIRBORNE</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727960"/>
          </a:xfrm>
        </p:spPr>
        <p:txBody>
          <a:bodyPr>
            <a:normAutofit/>
          </a:bodyPr>
          <a:lstStyle/>
          <a:p>
            <a:r>
              <a:rPr lang="en-US" dirty="0"/>
              <a:t>29. Name one symptom of tuberculosis.</a:t>
            </a:r>
          </a:p>
        </p:txBody>
      </p:sp>
      <p:pic>
        <p:nvPicPr>
          <p:cNvPr id="54274" name="Picture 2" descr="C:\Documents and Settings\sandy\Local Settings\Temporary Internet Files\Content.IE5\SO0KMSGN\MC900132639[1].wmf"/>
          <p:cNvPicPr>
            <a:picLocks noChangeAspect="1" noChangeArrowheads="1"/>
          </p:cNvPicPr>
          <p:nvPr/>
        </p:nvPicPr>
        <p:blipFill>
          <a:blip r:embed="rId2" cstate="print"/>
          <a:srcRect/>
          <a:stretch>
            <a:fillRect/>
          </a:stretch>
        </p:blipFill>
        <p:spPr bwMode="auto">
          <a:xfrm>
            <a:off x="1981200" y="3048000"/>
            <a:ext cx="3707394" cy="3154159"/>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Symptoms of tuberculosis include, but are not limited to the following:</a:t>
            </a:r>
          </a:p>
          <a:p>
            <a:endParaRPr lang="en-US" dirty="0"/>
          </a:p>
          <a:p>
            <a:pPr lvl="1"/>
            <a:r>
              <a:rPr lang="en-US" dirty="0"/>
              <a:t>Productive cough</a:t>
            </a:r>
          </a:p>
          <a:p>
            <a:pPr lvl="1"/>
            <a:r>
              <a:rPr lang="en-US" dirty="0"/>
              <a:t>Coughing up blood</a:t>
            </a:r>
          </a:p>
          <a:p>
            <a:pPr lvl="1"/>
            <a:r>
              <a:rPr lang="en-US" dirty="0"/>
              <a:t>Fever</a:t>
            </a:r>
          </a:p>
          <a:p>
            <a:pPr lvl="1"/>
            <a:r>
              <a:rPr lang="en-US" dirty="0"/>
              <a:t>Weight loss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Bloodborne pathogen plan</a:t>
            </a:r>
          </a:p>
        </p:txBody>
      </p:sp>
      <p:sp>
        <p:nvSpPr>
          <p:cNvPr id="5" name="Content Placeholder 4"/>
          <p:cNvSpPr>
            <a:spLocks noGrp="1"/>
          </p:cNvSpPr>
          <p:nvPr>
            <p:ph idx="1"/>
          </p:nvPr>
        </p:nvSpPr>
        <p:spPr/>
        <p:txBody>
          <a:bodyPr/>
          <a:lstStyle/>
          <a:p>
            <a:r>
              <a:rPr lang="en-US" dirty="0"/>
              <a:t>The purpose is to keep from being injured by bloodborne disease (diseases spread by blood).</a:t>
            </a:r>
          </a:p>
          <a:p>
            <a:pPr lvl="1"/>
            <a:endParaRPr lang="en-US" dirty="0"/>
          </a:p>
          <a:p>
            <a:pPr lvl="1"/>
            <a:r>
              <a:rPr lang="en-US" dirty="0"/>
              <a:t>Located in the OSHA manual, in the Ultrasound Room</a:t>
            </a:r>
          </a:p>
          <a:p>
            <a:pPr lvl="1">
              <a:buNone/>
            </a:pPr>
            <a:endParaRPr lang="en-US" dirty="0"/>
          </a:p>
        </p:txBody>
      </p:sp>
      <p:pic>
        <p:nvPicPr>
          <p:cNvPr id="17410" name="Picture 2" descr="C:\Documents and Settings\sandy\Local Settings\Temporary Internet Files\Content.IE5\NA9K5VCB\MC900048421[1].wmf"/>
          <p:cNvPicPr>
            <a:picLocks noChangeAspect="1" noChangeArrowheads="1"/>
          </p:cNvPicPr>
          <p:nvPr/>
        </p:nvPicPr>
        <p:blipFill>
          <a:blip r:embed="rId2" cstate="print"/>
          <a:srcRect/>
          <a:stretch>
            <a:fillRect/>
          </a:stretch>
        </p:blipFill>
        <p:spPr bwMode="auto">
          <a:xfrm>
            <a:off x="3505200" y="4191000"/>
            <a:ext cx="1239317" cy="1239317"/>
          </a:xfrm>
          <a:prstGeom prst="rect">
            <a:avLst/>
          </a:prstGeom>
          <a:noFill/>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19400"/>
            <a:ext cx="7239000" cy="3733800"/>
          </a:xfrm>
        </p:spPr>
        <p:txBody>
          <a:bodyPr>
            <a:normAutofit fontScale="70000" lnSpcReduction="20000"/>
          </a:bodyPr>
          <a:lstStyle/>
          <a:p>
            <a:pPr algn="ctr">
              <a:buNone/>
            </a:pPr>
            <a:r>
              <a:rPr lang="en-US" sz="4400" dirty="0"/>
              <a:t>Congratulations!</a:t>
            </a:r>
          </a:p>
          <a:p>
            <a:pPr algn="ctr">
              <a:buNone/>
            </a:pPr>
            <a:br>
              <a:rPr lang="en-US" dirty="0"/>
            </a:br>
            <a:r>
              <a:rPr lang="en-US" dirty="0"/>
              <a:t>You have successfully completed your OSHA Training!</a:t>
            </a:r>
          </a:p>
          <a:p>
            <a:pPr marL="0" indent="0">
              <a:buNone/>
            </a:pPr>
            <a:r>
              <a:rPr lang="en-US" dirty="0"/>
              <a:t>Please complete and return:</a:t>
            </a:r>
          </a:p>
          <a:p>
            <a:r>
              <a:rPr lang="en-US" dirty="0"/>
              <a:t>PRCE OSHA HIPAA 2024 test</a:t>
            </a:r>
          </a:p>
          <a:p>
            <a:r>
              <a:rPr lang="en-US" dirty="0"/>
              <a:t>OSHA Contract signed</a:t>
            </a:r>
          </a:p>
          <a:p>
            <a:r>
              <a:rPr lang="en-US" dirty="0"/>
              <a:t>Signed Hepatitis B Declination (if you are NOT getting the vaccine). Email annisfprce@gmail.com for instructions if you want the Hep. B vaccine.</a:t>
            </a:r>
          </a:p>
          <a:p>
            <a:r>
              <a:rPr lang="en-US" dirty="0"/>
              <a:t>TB Prescreen Questionnaire</a:t>
            </a:r>
          </a:p>
          <a:p>
            <a:pPr algn="ctr">
              <a:buNone/>
            </a:pPr>
            <a:endParaRPr lang="en-US" dirty="0"/>
          </a:p>
          <a:p>
            <a:pPr algn="ctr">
              <a:buNone/>
            </a:pPr>
            <a:r>
              <a:rPr lang="en-US" dirty="0"/>
              <a:t>Continue on to the HIPAA Training!</a:t>
            </a:r>
          </a:p>
          <a:p>
            <a:pPr algn="ctr">
              <a:buNone/>
            </a:pPr>
            <a:endParaRPr lang="en-US" dirty="0"/>
          </a:p>
          <a:p>
            <a:pPr algn="ctr">
              <a:buNone/>
            </a:pPr>
            <a:endParaRPr lang="en-US" dirty="0"/>
          </a:p>
        </p:txBody>
      </p:sp>
      <p:pic>
        <p:nvPicPr>
          <p:cNvPr id="43011" name="Picture 3" descr="C:\Documents and Settings\sandy\Local Settings\Temporary Internet Files\Content.IE5\NA9K5VCB\MC900078767[1].wmf"/>
          <p:cNvPicPr>
            <a:picLocks noChangeAspect="1" noChangeArrowheads="1"/>
          </p:cNvPicPr>
          <p:nvPr/>
        </p:nvPicPr>
        <p:blipFill>
          <a:blip r:embed="rId2" cstate="print"/>
          <a:srcRect/>
          <a:stretch>
            <a:fillRect/>
          </a:stretch>
        </p:blipFill>
        <p:spPr bwMode="auto">
          <a:xfrm>
            <a:off x="2438400" y="533400"/>
            <a:ext cx="3027363" cy="18510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wipe(down)">
                                      <p:cBhvr>
                                        <p:cTn id="7" dur="500"/>
                                        <p:tgtEl>
                                          <p:spTgt spid="430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 calcmode="lin" valueType="num">
                                      <p:cBhvr additive="base">
                                        <p:cTn id="4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HIPAA Training</a:t>
            </a:r>
          </a:p>
        </p:txBody>
      </p:sp>
      <p:sp>
        <p:nvSpPr>
          <p:cNvPr id="3" name="Subtitle 2"/>
          <p:cNvSpPr>
            <a:spLocks noGrp="1"/>
          </p:cNvSpPr>
          <p:nvPr>
            <p:ph type="subTitle" idx="1"/>
          </p:nvPr>
        </p:nvSpPr>
        <p:spPr/>
        <p:txBody>
          <a:bodyPr>
            <a:normAutofit/>
          </a:bodyPr>
          <a:lstStyle/>
          <a:p>
            <a:r>
              <a:rPr lang="en-US" dirty="0"/>
              <a:t>Health Insurance Portability Accountability Act</a:t>
            </a:r>
          </a:p>
          <a:p>
            <a:r>
              <a:rPr lang="en-US" dirty="0"/>
              <a:t>Pregnancy Resource Center East 2024</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229600" cy="3949891"/>
          </a:xfrm>
        </p:spPr>
        <p:txBody>
          <a:bodyPr/>
          <a:lstStyle/>
          <a:p>
            <a:r>
              <a:rPr lang="en-US" dirty="0"/>
              <a:t>PRCE is not required to comply, but we choose to.</a:t>
            </a:r>
          </a:p>
        </p:txBody>
      </p:sp>
      <p:sp>
        <p:nvSpPr>
          <p:cNvPr id="3" name="Title 2"/>
          <p:cNvSpPr>
            <a:spLocks noGrp="1"/>
          </p:cNvSpPr>
          <p:nvPr>
            <p:ph type="title"/>
          </p:nvPr>
        </p:nvSpPr>
        <p:spPr/>
        <p:txBody>
          <a:bodyPr/>
          <a:lstStyle/>
          <a:p>
            <a:r>
              <a:rPr lang="en-US" dirty="0"/>
              <a:t>Requirements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normAutofit/>
          </a:bodyPr>
          <a:lstStyle/>
          <a:p>
            <a:r>
              <a:rPr lang="en-US" dirty="0"/>
              <a:t>Protect privacy of health information</a:t>
            </a:r>
          </a:p>
          <a:p>
            <a:r>
              <a:rPr lang="en-US" dirty="0"/>
              <a:t>Protect patient rights</a:t>
            </a:r>
          </a:p>
        </p:txBody>
      </p:sp>
      <p:sp>
        <p:nvSpPr>
          <p:cNvPr id="2" name="Title 1"/>
          <p:cNvSpPr>
            <a:spLocks noGrp="1"/>
          </p:cNvSpPr>
          <p:nvPr>
            <p:ph type="title"/>
          </p:nvPr>
        </p:nvSpPr>
        <p:spPr/>
        <p:txBody>
          <a:bodyPr>
            <a:normAutofit/>
          </a:bodyPr>
          <a:lstStyle/>
          <a:p>
            <a:r>
              <a:rPr lang="en-US" dirty="0"/>
              <a:t>What’s the Purpose?</a:t>
            </a:r>
          </a:p>
        </p:txBody>
      </p:sp>
      <p:pic>
        <p:nvPicPr>
          <p:cNvPr id="2050" name="Picture 2" descr="C:\Documents and Settings\sandy\Local Settings\Temporary Internet Files\Content.IE5\3AKZBU64\MP900435877[1].jpg"/>
          <p:cNvPicPr>
            <a:picLocks noChangeAspect="1" noChangeArrowheads="1"/>
          </p:cNvPicPr>
          <p:nvPr/>
        </p:nvPicPr>
        <p:blipFill>
          <a:blip r:embed="rId2" cstate="print"/>
          <a:srcRect/>
          <a:stretch>
            <a:fillRect/>
          </a:stretch>
        </p:blipFill>
        <p:spPr bwMode="auto">
          <a:xfrm>
            <a:off x="4572000" y="3657600"/>
            <a:ext cx="3124200" cy="233687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dirty="0"/>
          </a:p>
          <a:p>
            <a:r>
              <a:rPr lang="en-US" dirty="0"/>
              <a:t>PRIVACY refers to </a:t>
            </a:r>
            <a:r>
              <a:rPr lang="en-US" u="sng" dirty="0"/>
              <a:t>WHAT</a:t>
            </a:r>
            <a:r>
              <a:rPr lang="en-US" dirty="0"/>
              <a:t> is protected</a:t>
            </a:r>
          </a:p>
          <a:p>
            <a:pPr>
              <a:buNone/>
            </a:pPr>
            <a:endParaRPr lang="en-US" dirty="0"/>
          </a:p>
          <a:p>
            <a:r>
              <a:rPr lang="en-US" dirty="0"/>
              <a:t>SECURITY refers to </a:t>
            </a:r>
            <a:r>
              <a:rPr lang="en-US" u="sng" dirty="0"/>
              <a:t>HOW</a:t>
            </a:r>
            <a:r>
              <a:rPr lang="en-US" dirty="0"/>
              <a:t> private information is protected</a:t>
            </a:r>
          </a:p>
        </p:txBody>
      </p:sp>
      <p:sp>
        <p:nvSpPr>
          <p:cNvPr id="2" name="Title 1"/>
          <p:cNvSpPr>
            <a:spLocks noGrp="1"/>
          </p:cNvSpPr>
          <p:nvPr>
            <p:ph type="title"/>
          </p:nvPr>
        </p:nvSpPr>
        <p:spPr/>
        <p:txBody>
          <a:bodyPr>
            <a:normAutofit/>
          </a:bodyPr>
          <a:lstStyle/>
          <a:p>
            <a:r>
              <a:rPr lang="en-US" dirty="0"/>
              <a:t>Privacy versus Security</a:t>
            </a:r>
          </a:p>
        </p:txBody>
      </p:sp>
      <p:pic>
        <p:nvPicPr>
          <p:cNvPr id="4098" name="Picture 2" descr="C:\Documents and Settings\sandy\Local Settings\Temporary Internet Files\Content.IE5\2BQ4ATRC\MC900037062[1].wmf"/>
          <p:cNvPicPr>
            <a:picLocks noChangeAspect="1" noChangeArrowheads="1"/>
          </p:cNvPicPr>
          <p:nvPr/>
        </p:nvPicPr>
        <p:blipFill>
          <a:blip r:embed="rId2" cstate="print"/>
          <a:srcRect/>
          <a:stretch>
            <a:fillRect/>
          </a:stretch>
        </p:blipFill>
        <p:spPr bwMode="auto">
          <a:xfrm>
            <a:off x="5486400" y="4572000"/>
            <a:ext cx="1492301" cy="16605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PHI – </a:t>
            </a:r>
            <a:r>
              <a:rPr lang="en-US" b="1" u="sng" dirty="0"/>
              <a:t>p</a:t>
            </a:r>
            <a:r>
              <a:rPr lang="en-US" dirty="0"/>
              <a:t>atient </a:t>
            </a:r>
            <a:r>
              <a:rPr lang="en-US" b="1" u="sng" dirty="0"/>
              <a:t>h</a:t>
            </a:r>
            <a:r>
              <a:rPr lang="en-US" dirty="0"/>
              <a:t>ealth </a:t>
            </a:r>
            <a:r>
              <a:rPr lang="en-US" b="1" u="sng" dirty="0"/>
              <a:t>i</a:t>
            </a:r>
            <a:r>
              <a:rPr lang="en-US" dirty="0"/>
              <a:t>nformation relating to past, present, or future health of an individual</a:t>
            </a:r>
          </a:p>
          <a:p>
            <a:endParaRPr lang="en-US" dirty="0"/>
          </a:p>
          <a:p>
            <a:r>
              <a:rPr lang="en-US" dirty="0"/>
              <a:t>Formats considered protected:</a:t>
            </a:r>
          </a:p>
          <a:p>
            <a:pPr lvl="1"/>
            <a:r>
              <a:rPr lang="en-US" dirty="0"/>
              <a:t>Electronic</a:t>
            </a:r>
          </a:p>
          <a:p>
            <a:pPr lvl="1"/>
            <a:r>
              <a:rPr lang="en-US" dirty="0"/>
              <a:t>Paper</a:t>
            </a:r>
          </a:p>
          <a:p>
            <a:pPr lvl="1"/>
            <a:r>
              <a:rPr lang="en-US" dirty="0"/>
              <a:t>Oral</a:t>
            </a:r>
          </a:p>
          <a:p>
            <a:pPr lvl="1">
              <a:buNone/>
            </a:pPr>
            <a:endParaRPr lang="en-US" dirty="0"/>
          </a:p>
        </p:txBody>
      </p:sp>
      <p:sp>
        <p:nvSpPr>
          <p:cNvPr id="2" name="Title 1"/>
          <p:cNvSpPr>
            <a:spLocks noGrp="1"/>
          </p:cNvSpPr>
          <p:nvPr>
            <p:ph type="title"/>
          </p:nvPr>
        </p:nvSpPr>
        <p:spPr/>
        <p:txBody>
          <a:bodyPr>
            <a:normAutofit fontScale="90000"/>
          </a:bodyPr>
          <a:lstStyle/>
          <a:p>
            <a:r>
              <a:rPr lang="en-US" dirty="0"/>
              <a:t>Protected Health Information	</a:t>
            </a:r>
          </a:p>
        </p:txBody>
      </p:sp>
      <p:pic>
        <p:nvPicPr>
          <p:cNvPr id="3074" name="Picture 2" descr="C:\Documents and Settings\sandy\Local Settings\Temporary Internet Files\Content.IE5\IFY79B5D\MC900229785[1].wmf"/>
          <p:cNvPicPr>
            <a:picLocks noChangeAspect="1" noChangeArrowheads="1"/>
          </p:cNvPicPr>
          <p:nvPr/>
        </p:nvPicPr>
        <p:blipFill>
          <a:blip r:embed="rId2" cstate="print"/>
          <a:srcRect/>
          <a:stretch>
            <a:fillRect/>
          </a:stretch>
        </p:blipFill>
        <p:spPr bwMode="auto">
          <a:xfrm>
            <a:off x="4953000" y="4032576"/>
            <a:ext cx="2107559" cy="193609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2" presetClass="entr" presetSubtype="4"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slide(fromBottom)">
                                      <p:cBhvr>
                                        <p:cTn id="18" dur="500"/>
                                        <p:tgtEl>
                                          <p:spTgt spid="3">
                                            <p:txEl>
                                              <p:pRg st="3" end="3"/>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slide(fromBottom)">
                                      <p:cBhvr>
                                        <p:cTn id="21" dur="500"/>
                                        <p:tgtEl>
                                          <p:spTgt spid="3">
                                            <p:txEl>
                                              <p:pRg st="4" end="4"/>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slide(fromBottom)">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Standards apply to:</a:t>
            </a:r>
          </a:p>
          <a:p>
            <a:pPr lvl="1"/>
            <a:r>
              <a:rPr lang="en-US" dirty="0"/>
              <a:t>Electronic media (disk, CD, etc)</a:t>
            </a:r>
          </a:p>
          <a:p>
            <a:pPr lvl="1"/>
            <a:r>
              <a:rPr lang="en-US" dirty="0"/>
              <a:t>Intranet, internet</a:t>
            </a:r>
          </a:p>
          <a:p>
            <a:pPr lvl="1"/>
            <a:r>
              <a:rPr lang="en-US" dirty="0"/>
              <a:t>All phone lines</a:t>
            </a:r>
          </a:p>
          <a:p>
            <a:pPr lvl="1"/>
            <a:r>
              <a:rPr lang="en-US" dirty="0"/>
              <a:t>Private networks</a:t>
            </a:r>
          </a:p>
          <a:p>
            <a:r>
              <a:rPr lang="en-US" dirty="0"/>
              <a:t>Standards don’t apply to:</a:t>
            </a:r>
          </a:p>
          <a:p>
            <a:pPr lvl="1"/>
            <a:r>
              <a:rPr lang="en-US" dirty="0"/>
              <a:t>Phone conversations (being overheard)</a:t>
            </a:r>
          </a:p>
          <a:p>
            <a:pPr lvl="1"/>
            <a:r>
              <a:rPr lang="en-US" dirty="0"/>
              <a:t>Faxes (ex: faxing to doctor’s office)</a:t>
            </a:r>
          </a:p>
          <a:p>
            <a:pPr lvl="1"/>
            <a:r>
              <a:rPr lang="en-US" dirty="0"/>
              <a:t>Internal transmissions on a secured platform</a:t>
            </a:r>
          </a:p>
        </p:txBody>
      </p:sp>
      <p:sp>
        <p:nvSpPr>
          <p:cNvPr id="2" name="Title 1"/>
          <p:cNvSpPr>
            <a:spLocks noGrp="1"/>
          </p:cNvSpPr>
          <p:nvPr>
            <p:ph type="title"/>
          </p:nvPr>
        </p:nvSpPr>
        <p:spPr/>
        <p:txBody>
          <a:bodyPr>
            <a:normAutofit fontScale="90000"/>
          </a:bodyPr>
          <a:lstStyle/>
          <a:p>
            <a:r>
              <a:rPr lang="en-US" dirty="0"/>
              <a:t>Electronic Data Interchange Standards</a:t>
            </a:r>
          </a:p>
        </p:txBody>
      </p:sp>
      <p:pic>
        <p:nvPicPr>
          <p:cNvPr id="5122" name="Picture 2" descr="C:\Documents and Settings\sandy\Local Settings\Temporary Internet Files\Content.IE5\2BQ4ATRC\MP900435877[1].jpg"/>
          <p:cNvPicPr>
            <a:picLocks noChangeAspect="1" noChangeArrowheads="1"/>
          </p:cNvPicPr>
          <p:nvPr/>
        </p:nvPicPr>
        <p:blipFill>
          <a:blip r:embed="rId2" cstate="print"/>
          <a:srcRect/>
          <a:stretch>
            <a:fillRect/>
          </a:stretch>
        </p:blipFill>
        <p:spPr bwMode="auto">
          <a:xfrm>
            <a:off x="5867400" y="2411594"/>
            <a:ext cx="2139434"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slide(fromBottom)">
                                      <p:cBhvr>
                                        <p:cTn id="10" dur="500"/>
                                        <p:tgtEl>
                                          <p:spTgt spid="3">
                                            <p:txEl>
                                              <p:pRg st="2" end="2"/>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slide(fromBottom)">
                                      <p:cBhvr>
                                        <p:cTn id="13" dur="500"/>
                                        <p:tgtEl>
                                          <p:spTgt spid="3">
                                            <p:txEl>
                                              <p:pRg st="3" end="3"/>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slide(fromBottom)">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slide(fromBottom)">
                                      <p:cBhvr>
                                        <p:cTn id="21" dur="500"/>
                                        <p:tgtEl>
                                          <p:spTgt spid="3">
                                            <p:txEl>
                                              <p:pRg st="6" end="6"/>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slide(fromBottom)">
                                      <p:cBhvr>
                                        <p:cTn id="24" dur="500"/>
                                        <p:tgtEl>
                                          <p:spTgt spid="3">
                                            <p:txEl>
                                              <p:pRg st="7" end="7"/>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slide(fromBottom)">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r>
              <a:rPr lang="en-US" dirty="0"/>
              <a:t>Authorizations must be signed by clients in order to release PHI for non-healthcare related uses (such as banquet testimony)</a:t>
            </a:r>
          </a:p>
        </p:txBody>
      </p:sp>
      <p:sp>
        <p:nvSpPr>
          <p:cNvPr id="2" name="Title 1"/>
          <p:cNvSpPr>
            <a:spLocks noGrp="1"/>
          </p:cNvSpPr>
          <p:nvPr>
            <p:ph type="title"/>
          </p:nvPr>
        </p:nvSpPr>
        <p:spPr/>
        <p:txBody>
          <a:bodyPr>
            <a:normAutofit fontScale="90000"/>
          </a:bodyPr>
          <a:lstStyle/>
          <a:p>
            <a:r>
              <a:rPr lang="en-US" dirty="0"/>
              <a:t>Notice, Consent, and Authorization:</a:t>
            </a:r>
          </a:p>
        </p:txBody>
      </p:sp>
      <p:pic>
        <p:nvPicPr>
          <p:cNvPr id="6148" name="Picture 4" descr="C:\Documents and Settings\sandy\Local Settings\Temporary Internet Files\Content.IE5\BKE0QQIH\MC900078742[1].wmf"/>
          <p:cNvPicPr>
            <a:picLocks noChangeAspect="1" noChangeArrowheads="1"/>
          </p:cNvPicPr>
          <p:nvPr/>
        </p:nvPicPr>
        <p:blipFill>
          <a:blip r:embed="rId2" cstate="print"/>
          <a:srcRect/>
          <a:stretch>
            <a:fillRect/>
          </a:stretch>
        </p:blipFill>
        <p:spPr bwMode="auto">
          <a:xfrm>
            <a:off x="5691981" y="4335731"/>
            <a:ext cx="2004219" cy="182570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DHHS  </a:t>
            </a:r>
            <a:r>
              <a:rPr lang="en-US" sz="1600" dirty="0"/>
              <a:t>(U.S. Department of Health and Human Services) </a:t>
            </a:r>
            <a:r>
              <a:rPr lang="en-US" dirty="0"/>
              <a:t>prohibits covered entities from using or disclosing PHI unless it is permitted or required in the rule.</a:t>
            </a:r>
          </a:p>
          <a:p>
            <a:endParaRPr lang="en-US" dirty="0"/>
          </a:p>
          <a:p>
            <a:r>
              <a:rPr lang="en-US" dirty="0"/>
              <a:t>If its not authorized by the client or required by law-it is private!</a:t>
            </a:r>
          </a:p>
        </p:txBody>
      </p:sp>
      <p:sp>
        <p:nvSpPr>
          <p:cNvPr id="2" name="Title 1"/>
          <p:cNvSpPr>
            <a:spLocks noGrp="1"/>
          </p:cNvSpPr>
          <p:nvPr>
            <p:ph type="title"/>
          </p:nvPr>
        </p:nvSpPr>
        <p:spPr/>
        <p:txBody>
          <a:bodyPr/>
          <a:lstStyle/>
          <a:p>
            <a:r>
              <a:rPr lang="en-US" dirty="0"/>
              <a:t>Disclosure of PHI</a:t>
            </a:r>
          </a:p>
        </p:txBody>
      </p:sp>
      <p:pic>
        <p:nvPicPr>
          <p:cNvPr id="7172" name="Picture 4" descr="C:\Documents and Settings\sandy\Local Settings\Temporary Internet Files\Content.IE5\2BQ4ATRC\MP900432989[1].jpg"/>
          <p:cNvPicPr>
            <a:picLocks noChangeAspect="1" noChangeArrowheads="1"/>
          </p:cNvPicPr>
          <p:nvPr/>
        </p:nvPicPr>
        <p:blipFill>
          <a:blip r:embed="rId2" cstate="print"/>
          <a:srcRect/>
          <a:stretch>
            <a:fillRect/>
          </a:stretch>
        </p:blipFill>
        <p:spPr bwMode="auto">
          <a:xfrm>
            <a:off x="6172200" y="4398336"/>
            <a:ext cx="1371600"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9"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0" dur="5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753" y="1510553"/>
            <a:ext cx="8229600" cy="5334000"/>
          </a:xfrm>
        </p:spPr>
        <p:txBody>
          <a:bodyPr>
            <a:normAutofit fontScale="92500" lnSpcReduction="20000"/>
          </a:bodyPr>
          <a:lstStyle/>
          <a:p>
            <a:r>
              <a:rPr lang="en-US" dirty="0"/>
              <a:t>Emergencies involving an imminent threat to health (earthquake, etc)</a:t>
            </a:r>
          </a:p>
          <a:p>
            <a:r>
              <a:rPr lang="en-US" dirty="0"/>
              <a:t>Where required by law (police officer looking for individual)</a:t>
            </a:r>
          </a:p>
          <a:p>
            <a:r>
              <a:rPr lang="en-US" dirty="0"/>
              <a:t>Law enforcement (court order)</a:t>
            </a:r>
          </a:p>
          <a:p>
            <a:r>
              <a:rPr lang="en-US" dirty="0"/>
              <a:t>Judicial proceedings (subpoena)</a:t>
            </a:r>
          </a:p>
          <a:p>
            <a:r>
              <a:rPr lang="en-US" dirty="0"/>
              <a:t>Incidental disclosures </a:t>
            </a:r>
          </a:p>
          <a:p>
            <a:r>
              <a:rPr lang="en-US" dirty="0"/>
              <a:t>Healthcare oversight activities</a:t>
            </a:r>
          </a:p>
          <a:p>
            <a:r>
              <a:rPr lang="en-US" dirty="0"/>
              <a:t>Public health activities</a:t>
            </a:r>
          </a:p>
          <a:p>
            <a:r>
              <a:rPr lang="en-US" dirty="0"/>
              <a:t>Research purposes (specific circumstances)</a:t>
            </a:r>
          </a:p>
          <a:p>
            <a:r>
              <a:rPr lang="en-US" dirty="0"/>
              <a:t>Specialized government functions</a:t>
            </a:r>
          </a:p>
          <a:p>
            <a:r>
              <a:rPr lang="en-US" dirty="0"/>
              <a:t>Organ transplants/procurement</a:t>
            </a:r>
          </a:p>
          <a:p>
            <a:r>
              <a:rPr lang="en-US" dirty="0"/>
              <a:t>Workers’ compensation</a:t>
            </a:r>
          </a:p>
          <a:p>
            <a:r>
              <a:rPr lang="en-US" dirty="0"/>
              <a:t>Coroners, medical examiners, funeral directors</a:t>
            </a:r>
          </a:p>
        </p:txBody>
      </p:sp>
      <p:sp>
        <p:nvSpPr>
          <p:cNvPr id="2" name="Title 1"/>
          <p:cNvSpPr>
            <a:spLocks noGrp="1"/>
          </p:cNvSpPr>
          <p:nvPr>
            <p:ph type="title"/>
          </p:nvPr>
        </p:nvSpPr>
        <p:spPr>
          <a:xfrm>
            <a:off x="457200" y="274638"/>
            <a:ext cx="8229600" cy="1020762"/>
          </a:xfrm>
        </p:spPr>
        <p:txBody>
          <a:bodyPr/>
          <a:lstStyle/>
          <a:p>
            <a:r>
              <a:rPr lang="en-US" dirty="0"/>
              <a:t>PHI Disclosure Exceptions: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3000"/>
                                        <p:tgtEl>
                                          <p:spTgt spid="3">
                                            <p:txEl>
                                              <p:pRg st="1" end="1"/>
                                            </p:txEl>
                                          </p:spTgt>
                                        </p:tgtEl>
                                      </p:cBhvr>
                                    </p:animEffect>
                                  </p:childTnLst>
                                </p:cTn>
                              </p:par>
                            </p:childTnLst>
                          </p:cTn>
                        </p:par>
                        <p:par>
                          <p:cTn id="8" fill="hold">
                            <p:stCondLst>
                              <p:cond delay="3000"/>
                            </p:stCondLst>
                            <p:childTnLst>
                              <p:par>
                                <p:cTn id="9" presetID="12" presetClass="entr" presetSubtype="4"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slide(fromBottom)">
                                      <p:cBhvr>
                                        <p:cTn id="11" dur="3000"/>
                                        <p:tgtEl>
                                          <p:spTgt spid="3">
                                            <p:txEl>
                                              <p:pRg st="2" end="2"/>
                                            </p:txEl>
                                          </p:spTgt>
                                        </p:tgtEl>
                                      </p:cBhvr>
                                    </p:animEffect>
                                  </p:childTnLst>
                                </p:cTn>
                              </p:par>
                            </p:childTnLst>
                          </p:cTn>
                        </p:par>
                        <p:par>
                          <p:cTn id="12" fill="hold">
                            <p:stCondLst>
                              <p:cond delay="6000"/>
                            </p:stCondLst>
                            <p:childTnLst>
                              <p:par>
                                <p:cTn id="13" presetID="12" presetClass="entr" presetSubtype="4"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slide(fromBottom)">
                                      <p:cBhvr>
                                        <p:cTn id="15" dur="3000"/>
                                        <p:tgtEl>
                                          <p:spTgt spid="3">
                                            <p:txEl>
                                              <p:pRg st="3" end="3"/>
                                            </p:txEl>
                                          </p:spTgt>
                                        </p:tgtEl>
                                      </p:cBhvr>
                                    </p:animEffect>
                                  </p:childTnLst>
                                </p:cTn>
                              </p:par>
                            </p:childTnLst>
                          </p:cTn>
                        </p:par>
                        <p:par>
                          <p:cTn id="16" fill="hold">
                            <p:stCondLst>
                              <p:cond delay="9000"/>
                            </p:stCondLst>
                            <p:childTnLst>
                              <p:par>
                                <p:cTn id="17" presetID="12" presetClass="entr" presetSubtype="4"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lide(fromBottom)">
                                      <p:cBhvr>
                                        <p:cTn id="19" dur="3000"/>
                                        <p:tgtEl>
                                          <p:spTgt spid="3">
                                            <p:txEl>
                                              <p:pRg st="4" end="4"/>
                                            </p:txEl>
                                          </p:spTgt>
                                        </p:tgtEl>
                                      </p:cBhvr>
                                    </p:animEffect>
                                  </p:childTnLst>
                                </p:cTn>
                              </p:par>
                            </p:childTnLst>
                          </p:cTn>
                        </p:par>
                        <p:par>
                          <p:cTn id="20" fill="hold">
                            <p:stCondLst>
                              <p:cond delay="12000"/>
                            </p:stCondLst>
                            <p:childTnLst>
                              <p:par>
                                <p:cTn id="21" presetID="12" presetClass="entr" presetSubtype="4"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slide(fromBottom)">
                                      <p:cBhvr>
                                        <p:cTn id="23" dur="1000"/>
                                        <p:tgtEl>
                                          <p:spTgt spid="3">
                                            <p:txEl>
                                              <p:pRg st="5" end="5"/>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slide(fromBottom)">
                                      <p:cBhvr>
                                        <p:cTn id="26" dur="500"/>
                                        <p:tgtEl>
                                          <p:spTgt spid="3">
                                            <p:txEl>
                                              <p:pRg st="6" end="6"/>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slide(fromBottom)">
                                      <p:cBhvr>
                                        <p:cTn id="29" dur="500"/>
                                        <p:tgtEl>
                                          <p:spTgt spid="3">
                                            <p:txEl>
                                              <p:pRg st="7" end="7"/>
                                            </p:txEl>
                                          </p:spTgt>
                                        </p:tgtEl>
                                      </p:cBhvr>
                                    </p:animEffect>
                                  </p:childTnLst>
                                </p:cTn>
                              </p:par>
                              <p:par>
                                <p:cTn id="30" presetID="12" presetClass="entr" presetSubtype="4"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slide(fromBottom)">
                                      <p:cBhvr>
                                        <p:cTn id="32" dur="500"/>
                                        <p:tgtEl>
                                          <p:spTgt spid="3">
                                            <p:txEl>
                                              <p:pRg st="8" end="8"/>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slide(fromBottom)">
                                      <p:cBhvr>
                                        <p:cTn id="35" dur="500"/>
                                        <p:tgtEl>
                                          <p:spTgt spid="3">
                                            <p:txEl>
                                              <p:pRg st="9" end="9"/>
                                            </p:txEl>
                                          </p:spTgt>
                                        </p:tgtEl>
                                      </p:cBhvr>
                                    </p:animEffect>
                                  </p:childTnLst>
                                </p:cTn>
                              </p:par>
                              <p:par>
                                <p:cTn id="36" presetID="12" presetClass="entr" presetSubtype="4"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slide(fromBottom)">
                                      <p:cBhvr>
                                        <p:cTn id="38" dur="500"/>
                                        <p:tgtEl>
                                          <p:spTgt spid="3">
                                            <p:txEl>
                                              <p:pRg st="10" end="10"/>
                                            </p:txEl>
                                          </p:spTgt>
                                        </p:tgtEl>
                                      </p:cBhvr>
                                    </p:animEffect>
                                  </p:childTnLst>
                                </p:cTn>
                              </p:par>
                              <p:par>
                                <p:cTn id="39" presetID="12" presetClass="entr" presetSubtype="4"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slide(fromBottom)">
                                      <p:cBhvr>
                                        <p:cTn id="4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21443</TotalTime>
  <Words>4183</Words>
  <Application>Microsoft Office PowerPoint</Application>
  <PresentationFormat>On-screen Show (4:3)</PresentationFormat>
  <Paragraphs>564</Paragraphs>
  <Slides>115</Slides>
  <Notes>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115</vt:i4>
      </vt:variant>
    </vt:vector>
  </HeadingPairs>
  <TitlesOfParts>
    <vt:vector size="121" baseType="lpstr">
      <vt:lpstr>Arial</vt:lpstr>
      <vt:lpstr>Calibri</vt:lpstr>
      <vt:lpstr>Cambria</vt:lpstr>
      <vt:lpstr>Wingdings</vt:lpstr>
      <vt:lpstr>Wingdings 2</vt:lpstr>
      <vt:lpstr>Opulent</vt:lpstr>
      <vt:lpstr>2024 OSHA and HIPAA In-service (self-taught)</vt:lpstr>
      <vt:lpstr>OSHA </vt:lpstr>
      <vt:lpstr>OSHA Background</vt:lpstr>
      <vt:lpstr>Employers Rights</vt:lpstr>
      <vt:lpstr>Employee rights</vt:lpstr>
      <vt:lpstr>Employee and volunteer Responsibilities</vt:lpstr>
      <vt:lpstr>Safety contacts</vt:lpstr>
      <vt:lpstr>OSHA manual</vt:lpstr>
      <vt:lpstr>Bloodborne pathogen plan</vt:lpstr>
      <vt:lpstr>BloodBorne Pathogen Plan</vt:lpstr>
      <vt:lpstr>Bloodborne Pathogen Plan</vt:lpstr>
      <vt:lpstr>“prce Proper Glove Removal” Technique</vt:lpstr>
      <vt:lpstr>Prce hand wash technique</vt:lpstr>
      <vt:lpstr>Bloodborne pathogen exposure</vt:lpstr>
      <vt:lpstr>Hepatitis B and C</vt:lpstr>
      <vt:lpstr>HIV</vt:lpstr>
      <vt:lpstr>tuberculosis</vt:lpstr>
      <vt:lpstr>General Safety Basics</vt:lpstr>
      <vt:lpstr>Latex Allergy</vt:lpstr>
      <vt:lpstr>Hazardous materials msds</vt:lpstr>
      <vt:lpstr>Hazardous materials labeling</vt:lpstr>
      <vt:lpstr>General Effects of Chemicals</vt:lpstr>
      <vt:lpstr>What to do if you witness a chemical exposure</vt:lpstr>
      <vt:lpstr>PRCE primary cleaning agent</vt:lpstr>
      <vt:lpstr>First aid kit</vt:lpstr>
      <vt:lpstr>ergonomics</vt:lpstr>
      <vt:lpstr>Emergencies</vt:lpstr>
      <vt:lpstr>Workplace violence</vt:lpstr>
      <vt:lpstr>Run Hide fight </vt:lpstr>
      <vt:lpstr>Boundaries with clients</vt:lpstr>
      <vt:lpstr>Group post-test</vt:lpstr>
      <vt:lpstr>1. Osha is the occupational safety and act/administration.</vt:lpstr>
      <vt:lpstr>PowerPoint Presentation</vt:lpstr>
      <vt:lpstr>2. The purpose of the OSHA regulations is to ensure health and safety for whom?</vt:lpstr>
      <vt:lpstr>PowerPoint Presentation</vt:lpstr>
      <vt:lpstr>3. Osha always holds    accountable for hazards.</vt:lpstr>
      <vt:lpstr>PowerPoint Presentation</vt:lpstr>
      <vt:lpstr>4. PRCE’s Safety Coordinator is                                 .</vt:lpstr>
      <vt:lpstr>PowerPoint Presentation</vt:lpstr>
      <vt:lpstr>5. Our osha manual is kept where?</vt:lpstr>
      <vt:lpstr>PowerPoint Presentation</vt:lpstr>
      <vt:lpstr>6. I always have access to the osha manual and may receive a copy of the standards or policies upon request.</vt:lpstr>
      <vt:lpstr>PowerPoint Presentation</vt:lpstr>
      <vt:lpstr>7. List (any) four hazards that you may encounter at PRCE.</vt:lpstr>
      <vt:lpstr>All of these are potential hazards to an employee of Prce:</vt:lpstr>
      <vt:lpstr>8. Are you at risk for exposure to bloodborne pathogens?</vt:lpstr>
      <vt:lpstr>PowerPoint Presentation</vt:lpstr>
      <vt:lpstr>9. Define or describe “universal Precautions.”</vt:lpstr>
      <vt:lpstr>PowerPoint Presentation</vt:lpstr>
      <vt:lpstr>10. Match the symptom with the infection:</vt:lpstr>
      <vt:lpstr>PowerPoint Presentation</vt:lpstr>
      <vt:lpstr>11. Name one activity that may result in transmitting hepatitis or HIV.</vt:lpstr>
      <vt:lpstr>PowerPoint Presentation</vt:lpstr>
      <vt:lpstr>12. The minimum personal protective equipment that must be worn when performing a task that puts you at risk for exposure to an infectious agent is                        .</vt:lpstr>
      <vt:lpstr>PowerPoint Presentation</vt:lpstr>
      <vt:lpstr>13. Name a symptom of latex allergy.</vt:lpstr>
      <vt:lpstr>PowerPoint Presentation</vt:lpstr>
      <vt:lpstr>14. Name one item other than gloves that contain latex.</vt:lpstr>
      <vt:lpstr>PowerPoint Presentation</vt:lpstr>
      <vt:lpstr>15. Name the disinfectant you use and its “kill” time.</vt:lpstr>
      <vt:lpstr>PowerPoint Presentation</vt:lpstr>
      <vt:lpstr>16. Have you been given the opportunity to obtain the hepatitis b vaccination?</vt:lpstr>
      <vt:lpstr>PowerPoint Presentation</vt:lpstr>
      <vt:lpstr>17. What should you do if you have a bloodborne pathogen exposure?</vt:lpstr>
      <vt:lpstr>PowerPoint Presentation</vt:lpstr>
      <vt:lpstr>18. Where is our first aid kit stored?</vt:lpstr>
      <vt:lpstr>PowerPoint Presentation</vt:lpstr>
      <vt:lpstr>19. What is your responsibility in an emergency evacuation?</vt:lpstr>
      <vt:lpstr>PowerPoint Presentation</vt:lpstr>
      <vt:lpstr>20. Our designated meeting place is where?</vt:lpstr>
      <vt:lpstr>PowerPoint Presentation</vt:lpstr>
      <vt:lpstr>21. What is the emergency phone number anyone can use to get help?</vt:lpstr>
      <vt:lpstr>PowerPoint Presentation</vt:lpstr>
      <vt:lpstr>22. Must every container be labeled?</vt:lpstr>
      <vt:lpstr>PowerPoint Presentation</vt:lpstr>
      <vt:lpstr>23. Describe the MSDS.</vt:lpstr>
      <vt:lpstr>PowerPoint Presentation</vt:lpstr>
      <vt:lpstr>24. prce’s MSDS sheets are stored where?</vt:lpstr>
      <vt:lpstr>PowerPoint Presentation</vt:lpstr>
      <vt:lpstr>25. Name a hazardous chemical you use and a hazard associated with it.</vt:lpstr>
      <vt:lpstr>PowerPoint Presentation</vt:lpstr>
      <vt:lpstr>26. Give an example of an ergonomics hazard.</vt:lpstr>
      <vt:lpstr>PowerPoint Presentation</vt:lpstr>
      <vt:lpstr>27. A potential trigger for Workplace Violence in our office is                          , and we should respond by what?</vt:lpstr>
      <vt:lpstr>PowerPoint Presentation</vt:lpstr>
      <vt:lpstr>28. How is tuberculosis spread?</vt:lpstr>
      <vt:lpstr>PowerPoint Presentation</vt:lpstr>
      <vt:lpstr>29. Name one symptom of tuberculosis.</vt:lpstr>
      <vt:lpstr>PowerPoint Presentation</vt:lpstr>
      <vt:lpstr>PowerPoint Presentation</vt:lpstr>
      <vt:lpstr>HIPAA Training</vt:lpstr>
      <vt:lpstr>Requirements</vt:lpstr>
      <vt:lpstr>What’s the Purpose?</vt:lpstr>
      <vt:lpstr>Privacy versus Security</vt:lpstr>
      <vt:lpstr>Protected Health Information </vt:lpstr>
      <vt:lpstr>Electronic Data Interchange Standards</vt:lpstr>
      <vt:lpstr>Notice, Consent, and Authorization:</vt:lpstr>
      <vt:lpstr>Disclosure of PHI</vt:lpstr>
      <vt:lpstr>PHI Disclosure Exceptions:</vt:lpstr>
      <vt:lpstr>Privacy: Minimum Necessary Disclosure</vt:lpstr>
      <vt:lpstr>Case Study:</vt:lpstr>
      <vt:lpstr>Case Study:</vt:lpstr>
      <vt:lpstr>Case Study:</vt:lpstr>
      <vt:lpstr>Case Study:</vt:lpstr>
      <vt:lpstr>Incidental Disclosures:</vt:lpstr>
      <vt:lpstr>Case Study: </vt:lpstr>
      <vt:lpstr>Case Study:</vt:lpstr>
      <vt:lpstr>Security:</vt:lpstr>
      <vt:lpstr>General Requirements (Security Rule):</vt:lpstr>
      <vt:lpstr>Administrative Safeguards: </vt:lpstr>
      <vt:lpstr>Physical Safeguards:</vt:lpstr>
      <vt:lpstr>Case Study:</vt:lpstr>
      <vt:lpstr>Case Study:</vt:lpstr>
      <vt:lpstr>Case Study:</vt:lpstr>
      <vt:lpstr>Start Practicing HIPAA!  If you have any questions about Hipaa, please get in touch with Maegan maeganmprce@gmail.com  Thanks! You’re done with the 2024 osha and hipaa yearly self-training!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OSHA</dc:title>
  <dc:creator>sandy</dc:creator>
  <cp:lastModifiedBy>Tina Schmadl</cp:lastModifiedBy>
  <cp:revision>253</cp:revision>
  <dcterms:created xsi:type="dcterms:W3CDTF">2011-02-01T17:48:28Z</dcterms:created>
  <dcterms:modified xsi:type="dcterms:W3CDTF">2024-03-07T23:05:24Z</dcterms:modified>
</cp:coreProperties>
</file>