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2" r:id="rId4"/>
    <p:sldId id="259" r:id="rId5"/>
    <p:sldId id="260" r:id="rId6"/>
    <p:sldId id="269" r:id="rId7"/>
    <p:sldId id="272" r:id="rId8"/>
    <p:sldId id="273" r:id="rId9"/>
    <p:sldId id="263" r:id="rId10"/>
    <p:sldId id="264" r:id="rId11"/>
    <p:sldId id="265" r:id="rId12"/>
    <p:sldId id="266" r:id="rId13"/>
    <p:sldId id="267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0B1C7-998D-4A77-9FD1-30D1E3C0B184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020D3-4898-4AAB-BA84-01A655D620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20D3-4898-4AAB-BA84-01A655D620D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C1B72-A46F-4E9A-B13B-9034351B43FE}" type="datetimeFigureOut">
              <a:rPr lang="en-US" smtClean="0"/>
              <a:pPr/>
              <a:t>6/16/2017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9B390-3459-42CE-8260-DDEAC0A3D7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xaswic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362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WIC 101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Pregnancy Resource Center East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2802 Garth Rd Suite # 209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Baytown, Texas 77521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281-427-2273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www.prcebaytown.org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31" name="Picture 7" descr="WIC-logo-bilingu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05800" cy="2286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chemeClr val="accent3">
                    <a:lumMod val="75000"/>
                  </a:schemeClr>
                </a:solidFill>
              </a:rPr>
              <a:t>Nutrition </a:t>
            </a:r>
            <a:endParaRPr lang="en-US" sz="54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Nutrition counseling and information</a:t>
            </a:r>
          </a:p>
          <a:p>
            <a:r>
              <a:rPr lang="en-US" dirty="0" smtClean="0"/>
              <a:t>Nutrition classes related to each family’s interests, needs, and concerns</a:t>
            </a:r>
          </a:p>
          <a:p>
            <a:r>
              <a:rPr lang="en-US" dirty="0" smtClean="0"/>
              <a:t>Registered Dietitians available for special needs</a:t>
            </a:r>
          </a:p>
          <a:p>
            <a:r>
              <a:rPr lang="en-US" dirty="0" smtClean="0"/>
              <a:t>On-line nutrition classes: </a:t>
            </a:r>
            <a:r>
              <a:rPr lang="en-US" dirty="0" smtClean="0">
                <a:hlinkClick r:id="rId2"/>
              </a:rPr>
              <a:t>www.texaswic.org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Breastfeeding Support &amp; Education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Clients receive prenatal breastfeeding education classes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Postpartum breastfeeding support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Breast pumps available to some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Lactation consultant available if needed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Foods Available on WIC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Milk, yogurt, fruits and vegetables</a:t>
            </a:r>
          </a:p>
          <a:p>
            <a:r>
              <a:rPr lang="en-US" dirty="0" smtClean="0"/>
              <a:t>Cheese, Juice, Eggs, Peanut Butter, Beans, Peas and Lentils</a:t>
            </a:r>
          </a:p>
          <a:p>
            <a:r>
              <a:rPr lang="en-US" dirty="0" smtClean="0"/>
              <a:t>Infant formula &amp; cereal</a:t>
            </a:r>
          </a:p>
          <a:p>
            <a:r>
              <a:rPr lang="en-US" dirty="0" smtClean="0"/>
              <a:t>Whole grains (tortillas, bread, pasta)</a:t>
            </a:r>
          </a:p>
          <a:p>
            <a:r>
              <a:rPr lang="en-US" dirty="0" smtClean="0"/>
              <a:t>Baby food fruits/vegetables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638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Moms that are 100% breastfeeding receive canned tuna or salmon, baby food meats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Referrals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WIC refers to a variety of health &amp; social services</a:t>
            </a:r>
          </a:p>
          <a:p>
            <a:pPr>
              <a:buNone/>
            </a:pPr>
            <a:endParaRPr lang="en-US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Medicaid &amp; Texas Health Steps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Family Planning Services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Head Start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TANF &amp; SNAP benefits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Early Childhood Intervention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CHIP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Immunizations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Food Pantries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Locations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276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DK- Decker WIC Center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4128 Decker Drive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Baytown, Texas 77521</a:t>
            </a:r>
          </a:p>
          <a:p>
            <a:pPr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PD-Pasadena WIC Center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908 E. </a:t>
            </a:r>
            <a:r>
              <a:rPr lang="en-US" sz="2400" dirty="0" err="1" smtClean="0">
                <a:solidFill>
                  <a:srgbClr val="7030A0"/>
                </a:solidFill>
              </a:rPr>
              <a:t>Southmore</a:t>
            </a:r>
            <a:r>
              <a:rPr lang="en-US" sz="2400" dirty="0" smtClean="0">
                <a:solidFill>
                  <a:srgbClr val="7030A0"/>
                </a:solidFill>
              </a:rPr>
              <a:t>, Suite 300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Pasadena, Texas 77502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200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SE- Southeast Health Center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3737 Red Bluff Road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Pasadena, Texas 77503</a:t>
            </a:r>
          </a:p>
          <a:p>
            <a:pPr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SV- Shaver WIC Center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152 Fairmont Pkwy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Pasadena, Texas 77504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WIC-logo-bilingu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305800" cy="2286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5000" y="3200400"/>
            <a:ext cx="48768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7030A0"/>
                </a:solidFill>
              </a:rPr>
              <a:t>QUESTIONS???</a:t>
            </a: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5867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5720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Any problems, call 1-800-942-3678 or email WICGeneral@dshs.state.tx.us</a:t>
            </a:r>
            <a:endParaRPr lang="en-US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 </a:t>
            </a: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What is WIC ??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Supplemental Nutrition Program for Women, Infants, and Children (WIC) provides Federal grants to States for supplemental foods, health care referrals, and nutrition education for </a:t>
            </a:r>
            <a:r>
              <a:rPr lang="en-US" i="1" u="sng" dirty="0" smtClean="0">
                <a:solidFill>
                  <a:srgbClr val="7030A0"/>
                </a:solidFill>
              </a:rPr>
              <a:t>low-income pregnant, breastfeeding, and non-breastfeeding postpartum women, and to infants and children up to age five who are found to be at nutritional risk.</a:t>
            </a:r>
            <a:endParaRPr lang="en-US" i="1" u="sng" dirty="0">
              <a:solidFill>
                <a:srgbClr val="7030A0"/>
              </a:solidFill>
            </a:endParaRPr>
          </a:p>
        </p:txBody>
      </p:sp>
      <p:pic>
        <p:nvPicPr>
          <p:cNvPr id="4" name="Picture 7" descr="WIC-logo-bilingu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638800"/>
            <a:ext cx="3876040" cy="10668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Eligibility??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Meet the income guidelines. </a:t>
            </a:r>
          </a:p>
          <a:p>
            <a:r>
              <a:rPr lang="en-US" b="1" i="1" dirty="0" smtClean="0"/>
              <a:t>Be at nutritional risk. </a:t>
            </a:r>
            <a:r>
              <a:rPr lang="en-US" dirty="0" smtClean="0"/>
              <a:t>WIC clients receive an initial health and diet screening at a WIC clinic to determine nutritional risk.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WIC uses two main categories of nutritional risk: (1) medically-based risks such as a history of poor pregnancy outcome, underweight status, or iron-deficiency anemia, and (2) diet-based risks such as poor eating habits that can lead to poor nutritional and health status.</a:t>
            </a:r>
          </a:p>
          <a:p>
            <a:r>
              <a:rPr lang="en-US" b="1" i="1" dirty="0" smtClean="0"/>
              <a:t>Live in Texas</a:t>
            </a:r>
            <a:endParaRPr lang="en-US" b="1" dirty="0" smtClean="0"/>
          </a:p>
          <a:p>
            <a:r>
              <a:rPr lang="en-US" b="1" i="1" dirty="0" smtClean="0"/>
              <a:t>Have children under 5 years of age</a:t>
            </a:r>
          </a:p>
          <a:p>
            <a:r>
              <a:rPr lang="en-US" b="1" i="1" dirty="0" smtClean="0"/>
              <a:t>Are pregnant or breastfeeding</a:t>
            </a:r>
          </a:p>
          <a:p>
            <a:r>
              <a:rPr lang="en-US" b="1" i="1" dirty="0" smtClean="0"/>
              <a:t>Have a new baby</a:t>
            </a:r>
          </a:p>
          <a:p>
            <a:r>
              <a:rPr lang="en-US" b="1" i="1" dirty="0" smtClean="0"/>
              <a:t>Meet the income guidelines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Texas WIC Income Guidelines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July 1, 2016 – June 30, 2017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3"/>
          <a:ext cx="4038600" cy="2320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86821">
                <a:tc>
                  <a:txBody>
                    <a:bodyPr/>
                    <a:lstStyle/>
                    <a:p>
                      <a:r>
                        <a:rPr lang="en-US" dirty="0" smtClean="0"/>
                        <a:t>#Family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Annual</a:t>
                      </a:r>
                      <a:endParaRPr lang="en-US" dirty="0"/>
                    </a:p>
                  </a:txBody>
                  <a:tcPr/>
                </a:tc>
              </a:tr>
              <a:tr h="386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21,978</a:t>
                      </a:r>
                      <a:endParaRPr lang="en-US" dirty="0"/>
                    </a:p>
                  </a:txBody>
                  <a:tcPr/>
                </a:tc>
              </a:tr>
              <a:tr h="386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2,470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29,637</a:t>
                      </a:r>
                      <a:endParaRPr lang="en-US" dirty="0"/>
                    </a:p>
                  </a:txBody>
                  <a:tcPr/>
                </a:tc>
              </a:tr>
              <a:tr h="386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37,296</a:t>
                      </a:r>
                      <a:endParaRPr lang="en-US" dirty="0"/>
                    </a:p>
                  </a:txBody>
                  <a:tcPr/>
                </a:tc>
              </a:tr>
              <a:tr h="386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3,747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44,955</a:t>
                      </a:r>
                      <a:endParaRPr lang="en-US" dirty="0"/>
                    </a:p>
                  </a:txBody>
                  <a:tcPr/>
                </a:tc>
              </a:tr>
              <a:tr h="386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4,385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52,614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July 1, 2017 – June 30, 2018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800600" y="2209800"/>
          <a:ext cx="3965576" cy="22860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991394"/>
                <a:gridCol w="991394"/>
                <a:gridCol w="991394"/>
                <a:gridCol w="991394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#Family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Annual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22,311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30,044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37,777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45,510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53,243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57400" y="51816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One pregnant woman counts as 2 family members</a:t>
            </a:r>
            <a:endParaRPr lang="en-US" b="1" i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chemeClr val="accent3">
                    <a:lumMod val="75000"/>
                  </a:schemeClr>
                </a:solidFill>
              </a:rPr>
              <a:t>How to APPLY FOR WIC??</a:t>
            </a:r>
            <a:endParaRPr lang="en-US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Contact WIC Call Center 713-407-5800 </a:t>
            </a:r>
          </a:p>
          <a:p>
            <a:r>
              <a:rPr lang="en-US" dirty="0" smtClean="0"/>
              <a:t>For the nearest location 1800-942-3678</a:t>
            </a:r>
          </a:p>
          <a:p>
            <a:pPr algn="ctr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What to Bring to Appointment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Each person applying for WIC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ID for parent/guardian and all applicants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Proof of income for all in the household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Proof of address/residence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Documentation Needed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371600"/>
            <a:ext cx="4038600" cy="2092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u="sng" dirty="0" smtClean="0"/>
              <a:t>Proof of ID - Bring </a:t>
            </a:r>
            <a:r>
              <a:rPr lang="en-US" sz="1600" b="1" u="sng" dirty="0" smtClean="0">
                <a:solidFill>
                  <a:schemeClr val="accent6">
                    <a:lumMod val="75000"/>
                  </a:schemeClr>
                </a:solidFill>
              </a:rPr>
              <a:t>ONE</a:t>
            </a:r>
            <a:r>
              <a:rPr lang="en-US" sz="1600" b="1" u="sng" dirty="0" smtClean="0"/>
              <a:t> of the following: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Medicaid, SNAP, or TANF form or letter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Picture ID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Social Security Card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Foster Placement Letter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Military ID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Passport or immigration records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Birth Certificate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Crib card, hospital discharge or hospital ID bracelet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3995678"/>
            <a:ext cx="7391400" cy="21544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u="sng" dirty="0" smtClean="0"/>
              <a:t>Proof of Income- Bring </a:t>
            </a:r>
            <a:r>
              <a:rPr lang="en-US" sz="1600" b="1" u="sng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r>
              <a:rPr lang="en-US" sz="1600" b="1" u="sng" dirty="0" smtClean="0"/>
              <a:t> that apply: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Paycheck stub dated within 30 calendar days of appointment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Social Security benefits statement (current year)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Unemployment insurance benefit statement (current) showing amount received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Child support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Workers Compensations statement (current)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Retirement income statement (current)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Financial support letter from someone outside the household (date, signed, amount &amp; frequency)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1371600"/>
            <a:ext cx="4800600" cy="1969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u="sng" dirty="0" smtClean="0"/>
              <a:t>Proof of Residence - Bring </a:t>
            </a:r>
            <a:r>
              <a:rPr lang="en-US" sz="1600" b="1" u="sng" dirty="0" smtClean="0">
                <a:solidFill>
                  <a:schemeClr val="accent6">
                    <a:lumMod val="75000"/>
                  </a:schemeClr>
                </a:solidFill>
              </a:rPr>
              <a:t>ONE</a:t>
            </a:r>
            <a:r>
              <a:rPr lang="en-US" sz="1600" b="1" u="sng" dirty="0" smtClean="0"/>
              <a:t> of the following:</a:t>
            </a:r>
          </a:p>
          <a:p>
            <a:pPr>
              <a:buFont typeface="Wingdings" pitchFamily="2" charset="2"/>
              <a:buChar char="ü"/>
            </a:pPr>
            <a:r>
              <a:rPr lang="en-US" b="1" u="sng" dirty="0" smtClean="0"/>
              <a:t> </a:t>
            </a:r>
            <a:r>
              <a:rPr lang="en-US" sz="1400" dirty="0" smtClean="0"/>
              <a:t>Utility (electric, water, or phone) or credit card bill</a:t>
            </a:r>
            <a:endParaRPr lang="en-US" sz="1400" b="1" u="sng" dirty="0" smtClean="0"/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Business Letter (no P.O. Box)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Rent receipt with address, lease agreement or letter from landlord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Letter from a homeless shelter with physical address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Medicaid, SNAP, or TANF form/letter (no P.O. Box)</a:t>
            </a:r>
          </a:p>
          <a:p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TEXAS WIC CARD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Content Placeholder 4" descr="WICEBTcarddesig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81050" y="2782094"/>
            <a:ext cx="3390900" cy="216217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B0F0"/>
                </a:solidFill>
              </a:rPr>
              <a:t>Works just like a debit card and keep track of the food benefits each month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Must bring the card at each appointment to be reloaded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Must choose a (PIN)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Good at most stores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Must use all benefits by the end of the month</a:t>
            </a:r>
          </a:p>
          <a:p>
            <a:endParaRPr lang="en-US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TIPS FOR SHOPPING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SAVE</a:t>
            </a:r>
            <a:r>
              <a:rPr lang="en-US" sz="2400" dirty="0" smtClean="0"/>
              <a:t> your store receipt, it will show what you bought and what's left on your WIC card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REPRINT</a:t>
            </a:r>
            <a:r>
              <a:rPr lang="en-US" sz="2400" dirty="0" smtClean="0"/>
              <a:t> your receipt each time you go to the store BEFORE shopping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TAKE WIC APPROVED </a:t>
            </a:r>
            <a:r>
              <a:rPr lang="en-US" sz="2400" dirty="0" smtClean="0"/>
              <a:t>Foods Shopping Guide</a:t>
            </a:r>
          </a:p>
          <a:p>
            <a:r>
              <a:rPr lang="en-US" sz="2400" dirty="0" smtClean="0"/>
              <a:t>Be sure to choose the food and package size WIC allows in your personal food package</a:t>
            </a:r>
          </a:p>
          <a:p>
            <a:r>
              <a:rPr lang="en-US" sz="2400" dirty="0" smtClean="0"/>
              <a:t>Look for the </a:t>
            </a:r>
            <a:r>
              <a:rPr lang="en-US" sz="2400" dirty="0" smtClean="0">
                <a:solidFill>
                  <a:srgbClr val="FF0000"/>
                </a:solidFill>
              </a:rPr>
              <a:t>PINK STICKER </a:t>
            </a:r>
            <a:r>
              <a:rPr lang="en-US" sz="2400" dirty="0" smtClean="0"/>
              <a:t>on </a:t>
            </a:r>
            <a:r>
              <a:rPr lang="en-US" sz="2400" dirty="0" smtClean="0">
                <a:solidFill>
                  <a:srgbClr val="FF0000"/>
                </a:solidFill>
              </a:rPr>
              <a:t>approved WIC items</a:t>
            </a:r>
          </a:p>
          <a:p>
            <a:r>
              <a:rPr lang="en-US" sz="2400" dirty="0" smtClean="0"/>
              <a:t>Choose foods </a:t>
            </a:r>
            <a:r>
              <a:rPr lang="en-US" sz="2400" dirty="0" smtClean="0">
                <a:solidFill>
                  <a:srgbClr val="FF0000"/>
                </a:solidFill>
              </a:rPr>
              <a:t>CAREFULLY</a:t>
            </a:r>
            <a:r>
              <a:rPr lang="en-US" sz="2400" dirty="0" smtClean="0"/>
              <a:t>; you cant return them or sell them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ALWAYS</a:t>
            </a:r>
            <a:r>
              <a:rPr lang="en-US" sz="2400" dirty="0" smtClean="0"/>
              <a:t> check store receipt before leaving the checkout lane</a:t>
            </a:r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Available WIC Services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Nutrition Education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Breastfeeding Support &amp; Education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WIC Foods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Referrals</a:t>
            </a:r>
          </a:p>
          <a:p>
            <a:endParaRPr lang="en-US" dirty="0"/>
          </a:p>
        </p:txBody>
      </p:sp>
      <p:pic>
        <p:nvPicPr>
          <p:cNvPr id="4" name="Picture 7" descr="WIC-logo-bilingu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5486400"/>
            <a:ext cx="4152900" cy="1143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731</Words>
  <Application>Microsoft Office PowerPoint</Application>
  <PresentationFormat>On-screen Show (4:3)</PresentationFormat>
  <Paragraphs>170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WIC 101 </vt:lpstr>
      <vt:lpstr> What is WIC ??</vt:lpstr>
      <vt:lpstr>Eligibility??</vt:lpstr>
      <vt:lpstr>Texas WIC Income Guidelines</vt:lpstr>
      <vt:lpstr>How to APPLY FOR WIC??</vt:lpstr>
      <vt:lpstr>Documentation Needed</vt:lpstr>
      <vt:lpstr>TEXAS WIC CARD</vt:lpstr>
      <vt:lpstr>TIPS FOR SHOPPING</vt:lpstr>
      <vt:lpstr>Available WIC Services</vt:lpstr>
      <vt:lpstr>Nutrition </vt:lpstr>
      <vt:lpstr>Breastfeeding Support &amp; Education</vt:lpstr>
      <vt:lpstr>Foods Available on WIC</vt:lpstr>
      <vt:lpstr>Referrals</vt:lpstr>
      <vt:lpstr>Locations</vt:lpstr>
      <vt:lpstr>Slide 15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WIC 101 Harris County Public Health</dc:title>
  <dc:creator>Admin</dc:creator>
  <cp:lastModifiedBy>Admin</cp:lastModifiedBy>
  <cp:revision>119</cp:revision>
  <dcterms:created xsi:type="dcterms:W3CDTF">2017-06-07T21:44:04Z</dcterms:created>
  <dcterms:modified xsi:type="dcterms:W3CDTF">2017-06-16T17:57:26Z</dcterms:modified>
</cp:coreProperties>
</file>